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316" r:id="rId2"/>
    <p:sldId id="258" r:id="rId3"/>
    <p:sldId id="259" r:id="rId4"/>
    <p:sldId id="260" r:id="rId5"/>
    <p:sldId id="261" r:id="rId6"/>
    <p:sldId id="266" r:id="rId7"/>
    <p:sldId id="321" r:id="rId8"/>
    <p:sldId id="267" r:id="rId9"/>
    <p:sldId id="268" r:id="rId10"/>
    <p:sldId id="270" r:id="rId11"/>
    <p:sldId id="271" r:id="rId12"/>
    <p:sldId id="272" r:id="rId13"/>
    <p:sldId id="273" r:id="rId14"/>
    <p:sldId id="274" r:id="rId15"/>
    <p:sldId id="275" r:id="rId16"/>
    <p:sldId id="276" r:id="rId17"/>
    <p:sldId id="277" r:id="rId18"/>
    <p:sldId id="278" r:id="rId19"/>
    <p:sldId id="279" r:id="rId20"/>
    <p:sldId id="280" r:id="rId21"/>
    <p:sldId id="281" r:id="rId22"/>
    <p:sldId id="282" r:id="rId23"/>
    <p:sldId id="283" r:id="rId24"/>
    <p:sldId id="284" r:id="rId25"/>
    <p:sldId id="285" r:id="rId26"/>
    <p:sldId id="286" r:id="rId27"/>
    <p:sldId id="287" r:id="rId28"/>
    <p:sldId id="288" r:id="rId29"/>
    <p:sldId id="289" r:id="rId30"/>
    <p:sldId id="290" r:id="rId31"/>
    <p:sldId id="291" r:id="rId32"/>
    <p:sldId id="292" r:id="rId33"/>
    <p:sldId id="293" r:id="rId34"/>
    <p:sldId id="294" r:id="rId35"/>
    <p:sldId id="295" r:id="rId36"/>
    <p:sldId id="296" r:id="rId37"/>
    <p:sldId id="297" r:id="rId38"/>
    <p:sldId id="298" r:id="rId39"/>
    <p:sldId id="299" r:id="rId40"/>
    <p:sldId id="300" r:id="rId41"/>
    <p:sldId id="301" r:id="rId42"/>
    <p:sldId id="302" r:id="rId43"/>
    <p:sldId id="303" r:id="rId44"/>
    <p:sldId id="304" r:id="rId45"/>
    <p:sldId id="305" r:id="rId46"/>
    <p:sldId id="317" r:id="rId47"/>
    <p:sldId id="318" r:id="rId48"/>
    <p:sldId id="319" r:id="rId49"/>
    <p:sldId id="320" r:id="rId50"/>
    <p:sldId id="306" r:id="rId51"/>
    <p:sldId id="323" r:id="rId52"/>
    <p:sldId id="330" r:id="rId53"/>
    <p:sldId id="331" r:id="rId54"/>
    <p:sldId id="322" r:id="rId55"/>
    <p:sldId id="327" r:id="rId56"/>
    <p:sldId id="328" r:id="rId57"/>
    <p:sldId id="329" r:id="rId58"/>
    <p:sldId id="326" r:id="rId59"/>
    <p:sldId id="334" r:id="rId60"/>
    <p:sldId id="335" r:id="rId61"/>
    <p:sldId id="336" r:id="rId62"/>
    <p:sldId id="324" r:id="rId63"/>
    <p:sldId id="332" r:id="rId64"/>
    <p:sldId id="333" r:id="rId65"/>
    <p:sldId id="325" r:id="rId66"/>
    <p:sldId id="337" r:id="rId67"/>
    <p:sldId id="340" r:id="rId68"/>
    <p:sldId id="338" r:id="rId69"/>
    <p:sldId id="339" r:id="rId70"/>
    <p:sldId id="308" r:id="rId71"/>
    <p:sldId id="309" r:id="rId72"/>
    <p:sldId id="310" r:id="rId73"/>
    <p:sldId id="311" r:id="rId74"/>
    <p:sldId id="312" r:id="rId75"/>
    <p:sldId id="313" r:id="rId7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9" d="100"/>
          <a:sy n="109" d="100"/>
        </p:scale>
        <p:origin x="636"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AFCAFE4E-371E-4D7D-ADCA-B3818BD1F799}" type="datetimeFigureOut">
              <a:rPr lang="en-US" smtClean="0"/>
              <a:t>17-Feb-20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C16FF9A-54EA-4A0A-BE9A-5BB82FFD5964}" type="slidenum">
              <a:rPr lang="en-US" smtClean="0"/>
              <a:t>‹#›</a:t>
            </a:fld>
            <a:endParaRPr lang="en-US"/>
          </a:p>
        </p:txBody>
      </p:sp>
    </p:spTree>
    <p:extLst>
      <p:ext uri="{BB962C8B-B14F-4D97-AF65-F5344CB8AC3E}">
        <p14:creationId xmlns:p14="http://schemas.microsoft.com/office/powerpoint/2010/main" val="33931720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FCAFE4E-371E-4D7D-ADCA-B3818BD1F799}" type="datetimeFigureOut">
              <a:rPr lang="en-US" smtClean="0"/>
              <a:t>17-Feb-20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C16FF9A-54EA-4A0A-BE9A-5BB82FFD5964}" type="slidenum">
              <a:rPr lang="en-US" smtClean="0"/>
              <a:t>‹#›</a:t>
            </a:fld>
            <a:endParaRPr lang="en-US"/>
          </a:p>
        </p:txBody>
      </p:sp>
    </p:spTree>
    <p:extLst>
      <p:ext uri="{BB962C8B-B14F-4D97-AF65-F5344CB8AC3E}">
        <p14:creationId xmlns:p14="http://schemas.microsoft.com/office/powerpoint/2010/main" val="9495355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FCAFE4E-371E-4D7D-ADCA-B3818BD1F799}" type="datetimeFigureOut">
              <a:rPr lang="en-US" smtClean="0"/>
              <a:t>17-Feb-20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C16FF9A-54EA-4A0A-BE9A-5BB82FFD5964}" type="slidenum">
              <a:rPr lang="en-US" smtClean="0"/>
              <a:t>‹#›</a:t>
            </a:fld>
            <a:endParaRPr lang="en-US"/>
          </a:p>
        </p:txBody>
      </p:sp>
    </p:spTree>
    <p:extLst>
      <p:ext uri="{BB962C8B-B14F-4D97-AF65-F5344CB8AC3E}">
        <p14:creationId xmlns:p14="http://schemas.microsoft.com/office/powerpoint/2010/main" val="41272335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FCAFE4E-371E-4D7D-ADCA-B3818BD1F799}" type="datetimeFigureOut">
              <a:rPr lang="en-US" smtClean="0"/>
              <a:t>17-Feb-20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C16FF9A-54EA-4A0A-BE9A-5BB82FFD5964}" type="slidenum">
              <a:rPr lang="en-US" smtClean="0"/>
              <a:t>‹#›</a:t>
            </a:fld>
            <a:endParaRPr lang="en-US"/>
          </a:p>
        </p:txBody>
      </p:sp>
    </p:spTree>
    <p:extLst>
      <p:ext uri="{BB962C8B-B14F-4D97-AF65-F5344CB8AC3E}">
        <p14:creationId xmlns:p14="http://schemas.microsoft.com/office/powerpoint/2010/main" val="1937292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FCAFE4E-371E-4D7D-ADCA-B3818BD1F799}" type="datetimeFigureOut">
              <a:rPr lang="en-US" smtClean="0"/>
              <a:t>17-Feb-20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C16FF9A-54EA-4A0A-BE9A-5BB82FFD5964}" type="slidenum">
              <a:rPr lang="en-US" smtClean="0"/>
              <a:t>‹#›</a:t>
            </a:fld>
            <a:endParaRPr lang="en-US"/>
          </a:p>
        </p:txBody>
      </p:sp>
    </p:spTree>
    <p:extLst>
      <p:ext uri="{BB962C8B-B14F-4D97-AF65-F5344CB8AC3E}">
        <p14:creationId xmlns:p14="http://schemas.microsoft.com/office/powerpoint/2010/main" val="1761150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AFCAFE4E-371E-4D7D-ADCA-B3818BD1F799}" type="datetimeFigureOut">
              <a:rPr lang="en-US" smtClean="0"/>
              <a:t>17-Feb-20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C16FF9A-54EA-4A0A-BE9A-5BB82FFD5964}" type="slidenum">
              <a:rPr lang="en-US" smtClean="0"/>
              <a:t>‹#›</a:t>
            </a:fld>
            <a:endParaRPr lang="en-US"/>
          </a:p>
        </p:txBody>
      </p:sp>
    </p:spTree>
    <p:extLst>
      <p:ext uri="{BB962C8B-B14F-4D97-AF65-F5344CB8AC3E}">
        <p14:creationId xmlns:p14="http://schemas.microsoft.com/office/powerpoint/2010/main" val="27588635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AFCAFE4E-371E-4D7D-ADCA-B3818BD1F799}" type="datetimeFigureOut">
              <a:rPr lang="en-US" smtClean="0"/>
              <a:t>17-Feb-20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C16FF9A-54EA-4A0A-BE9A-5BB82FFD5964}" type="slidenum">
              <a:rPr lang="en-US" smtClean="0"/>
              <a:t>‹#›</a:t>
            </a:fld>
            <a:endParaRPr lang="en-US"/>
          </a:p>
        </p:txBody>
      </p:sp>
    </p:spTree>
    <p:extLst>
      <p:ext uri="{BB962C8B-B14F-4D97-AF65-F5344CB8AC3E}">
        <p14:creationId xmlns:p14="http://schemas.microsoft.com/office/powerpoint/2010/main" val="8031811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AFCAFE4E-371E-4D7D-ADCA-B3818BD1F799}" type="datetimeFigureOut">
              <a:rPr lang="en-US" smtClean="0"/>
              <a:t>17-Feb-20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C16FF9A-54EA-4A0A-BE9A-5BB82FFD5964}" type="slidenum">
              <a:rPr lang="en-US" smtClean="0"/>
              <a:t>‹#›</a:t>
            </a:fld>
            <a:endParaRPr lang="en-US"/>
          </a:p>
        </p:txBody>
      </p:sp>
    </p:spTree>
    <p:extLst>
      <p:ext uri="{BB962C8B-B14F-4D97-AF65-F5344CB8AC3E}">
        <p14:creationId xmlns:p14="http://schemas.microsoft.com/office/powerpoint/2010/main" val="17909552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FCAFE4E-371E-4D7D-ADCA-B3818BD1F799}" type="datetimeFigureOut">
              <a:rPr lang="en-US" smtClean="0"/>
              <a:t>17-Feb-20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C16FF9A-54EA-4A0A-BE9A-5BB82FFD5964}" type="slidenum">
              <a:rPr lang="en-US" smtClean="0"/>
              <a:t>‹#›</a:t>
            </a:fld>
            <a:endParaRPr lang="en-US"/>
          </a:p>
        </p:txBody>
      </p:sp>
    </p:spTree>
    <p:extLst>
      <p:ext uri="{BB962C8B-B14F-4D97-AF65-F5344CB8AC3E}">
        <p14:creationId xmlns:p14="http://schemas.microsoft.com/office/powerpoint/2010/main" val="22495366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FCAFE4E-371E-4D7D-ADCA-B3818BD1F799}" type="datetimeFigureOut">
              <a:rPr lang="en-US" smtClean="0"/>
              <a:t>17-Feb-20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C16FF9A-54EA-4A0A-BE9A-5BB82FFD5964}" type="slidenum">
              <a:rPr lang="en-US" smtClean="0"/>
              <a:t>‹#›</a:t>
            </a:fld>
            <a:endParaRPr lang="en-US"/>
          </a:p>
        </p:txBody>
      </p:sp>
    </p:spTree>
    <p:extLst>
      <p:ext uri="{BB962C8B-B14F-4D97-AF65-F5344CB8AC3E}">
        <p14:creationId xmlns:p14="http://schemas.microsoft.com/office/powerpoint/2010/main" val="12476631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FCAFE4E-371E-4D7D-ADCA-B3818BD1F799}" type="datetimeFigureOut">
              <a:rPr lang="en-US" smtClean="0"/>
              <a:t>17-Feb-20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C16FF9A-54EA-4A0A-BE9A-5BB82FFD5964}" type="slidenum">
              <a:rPr lang="en-US" smtClean="0"/>
              <a:t>‹#›</a:t>
            </a:fld>
            <a:endParaRPr lang="en-US"/>
          </a:p>
        </p:txBody>
      </p:sp>
    </p:spTree>
    <p:extLst>
      <p:ext uri="{BB962C8B-B14F-4D97-AF65-F5344CB8AC3E}">
        <p14:creationId xmlns:p14="http://schemas.microsoft.com/office/powerpoint/2010/main" val="5150470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FCAFE4E-371E-4D7D-ADCA-B3818BD1F799}" type="datetimeFigureOut">
              <a:rPr lang="en-US" smtClean="0"/>
              <a:t>17-Feb-20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C16FF9A-54EA-4A0A-BE9A-5BB82FFD5964}" type="slidenum">
              <a:rPr lang="en-US" smtClean="0"/>
              <a:t>‹#›</a:t>
            </a:fld>
            <a:endParaRPr lang="en-US"/>
          </a:p>
        </p:txBody>
      </p:sp>
    </p:spTree>
    <p:extLst>
      <p:ext uri="{BB962C8B-B14F-4D97-AF65-F5344CB8AC3E}">
        <p14:creationId xmlns:p14="http://schemas.microsoft.com/office/powerpoint/2010/main" val="28494675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 Id="rId5" Type="http://schemas.openxmlformats.org/officeDocument/2006/relationships/image" Target="../media/image27.png"/><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5" Type="http://schemas.openxmlformats.org/officeDocument/2006/relationships/image" Target="../media/image33.png"/><Relationship Id="rId4" Type="http://schemas.openxmlformats.org/officeDocument/2006/relationships/image" Target="../media/image32.png"/></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5" Type="http://schemas.openxmlformats.org/officeDocument/2006/relationships/image" Target="../media/image40.png"/><Relationship Id="rId4" Type="http://schemas.openxmlformats.org/officeDocument/2006/relationships/image" Target="../media/image3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7.xml"/><Relationship Id="rId4" Type="http://schemas.openxmlformats.org/officeDocument/2006/relationships/image" Target="../media/image4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7.xml"/><Relationship Id="rId4" Type="http://schemas.openxmlformats.org/officeDocument/2006/relationships/image" Target="../media/image5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7.xml"/><Relationship Id="rId4" Type="http://schemas.openxmlformats.org/officeDocument/2006/relationships/image" Target="../media/image57.png"/></Relationships>
</file>

<file path=ppt/slides/_rels/slide3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7.xml"/><Relationship Id="rId4" Type="http://schemas.openxmlformats.org/officeDocument/2006/relationships/image" Target="../media/image60.png"/></Relationships>
</file>

<file path=ppt/slides/_rels/slide3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87355" y="255848"/>
            <a:ext cx="9817290" cy="3346190"/>
          </a:xfrm>
        </p:spPr>
        <p:txBody>
          <a:bodyPr>
            <a:normAutofit/>
          </a:bodyPr>
          <a:lstStyle/>
          <a:p>
            <a:r>
              <a:rPr lang="en-US" sz="4000" dirty="0" smtClean="0">
                <a:latin typeface="Cambria" panose="02040503050406030204" pitchFamily="18" charset="0"/>
                <a:ea typeface="Cambria" panose="02040503050406030204" pitchFamily="18" charset="0"/>
              </a:rPr>
              <a:t/>
            </a:r>
            <a:br>
              <a:rPr lang="en-US" sz="4000" dirty="0" smtClean="0">
                <a:latin typeface="Cambria" panose="02040503050406030204" pitchFamily="18" charset="0"/>
                <a:ea typeface="Cambria" panose="02040503050406030204" pitchFamily="18" charset="0"/>
              </a:rPr>
            </a:br>
            <a:r>
              <a:rPr lang="en-US" sz="4000" dirty="0" smtClean="0">
                <a:latin typeface="Cambria" panose="02040503050406030204" pitchFamily="18" charset="0"/>
                <a:ea typeface="Cambria" panose="02040503050406030204" pitchFamily="18" charset="0"/>
              </a:rPr>
              <a:t> </a:t>
            </a:r>
            <a:r>
              <a:rPr lang="en-US" dirty="0" smtClean="0">
                <a:latin typeface="Cambria" panose="02040503050406030204" pitchFamily="18" charset="0"/>
                <a:ea typeface="Cambria" panose="02040503050406030204" pitchFamily="18" charset="0"/>
              </a:rPr>
              <a:t/>
            </a:r>
            <a:br>
              <a:rPr lang="en-US" dirty="0" smtClean="0">
                <a:latin typeface="Cambria" panose="02040503050406030204" pitchFamily="18" charset="0"/>
                <a:ea typeface="Cambria" panose="02040503050406030204" pitchFamily="18" charset="0"/>
              </a:rPr>
            </a:br>
            <a:r>
              <a:rPr lang="en-US" sz="5400" dirty="0" smtClean="0">
                <a:latin typeface="Cambria" panose="02040503050406030204" pitchFamily="18" charset="0"/>
                <a:ea typeface="Cambria" panose="02040503050406030204" pitchFamily="18" charset="0"/>
              </a:rPr>
              <a:t>Convolutional Neural Networks </a:t>
            </a:r>
            <a:endParaRPr lang="en-US" dirty="0">
              <a:latin typeface="Cambria" panose="02040503050406030204" pitchFamily="18" charset="0"/>
              <a:ea typeface="Cambria" panose="02040503050406030204" pitchFamily="18" charset="0"/>
            </a:endParaRPr>
          </a:p>
        </p:txBody>
      </p:sp>
      <p:sp>
        <p:nvSpPr>
          <p:cNvPr id="3" name="Subtitle 2"/>
          <p:cNvSpPr>
            <a:spLocks noGrp="1"/>
          </p:cNvSpPr>
          <p:nvPr>
            <p:ph type="subTitle" idx="1"/>
          </p:nvPr>
        </p:nvSpPr>
        <p:spPr>
          <a:xfrm>
            <a:off x="1524000" y="3602038"/>
            <a:ext cx="9144000" cy="3255962"/>
          </a:xfrm>
        </p:spPr>
        <p:txBody>
          <a:bodyPr>
            <a:normAutofit/>
          </a:bodyPr>
          <a:lstStyle/>
          <a:p>
            <a:endParaRPr lang="en-US" dirty="0" smtClean="0">
              <a:latin typeface="Cambria" panose="02040503050406030204" pitchFamily="18" charset="0"/>
              <a:ea typeface="Cambria" panose="02040503050406030204" pitchFamily="18" charset="0"/>
            </a:endParaRPr>
          </a:p>
          <a:p>
            <a:endParaRPr lang="en-US" dirty="0">
              <a:latin typeface="Cambria" panose="02040503050406030204" pitchFamily="18" charset="0"/>
              <a:ea typeface="Cambria" panose="02040503050406030204" pitchFamily="18" charset="0"/>
            </a:endParaRPr>
          </a:p>
          <a:p>
            <a:endParaRPr lang="en-US" dirty="0" smtClean="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243256847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37326"/>
            <a:ext cx="5257800" cy="646331"/>
          </a:xfrm>
          <a:prstGeom prst="rect">
            <a:avLst/>
          </a:prstGeom>
          <a:noFill/>
        </p:spPr>
        <p:txBody>
          <a:bodyPr wrap="square" rtlCol="0">
            <a:spAutoFit/>
          </a:bodyPr>
          <a:lstStyle/>
          <a:p>
            <a:r>
              <a:rPr lang="en-US" sz="3600" b="1" u="sng" dirty="0" smtClean="0">
                <a:solidFill>
                  <a:schemeClr val="accent1"/>
                </a:solidFill>
              </a:rPr>
              <a:t>How CNN Works?</a:t>
            </a:r>
            <a:endParaRPr lang="en-US" sz="3600" b="1" u="sng" dirty="0">
              <a:solidFill>
                <a:schemeClr val="accent1"/>
              </a:solidFill>
            </a:endParaRPr>
          </a:p>
        </p:txBody>
      </p:sp>
      <p:sp>
        <p:nvSpPr>
          <p:cNvPr id="3" name="TextBox 2"/>
          <p:cNvSpPr txBox="1"/>
          <p:nvPr/>
        </p:nvSpPr>
        <p:spPr>
          <a:xfrm>
            <a:off x="66675" y="683657"/>
            <a:ext cx="12125325" cy="1200329"/>
          </a:xfrm>
          <a:prstGeom prst="rect">
            <a:avLst/>
          </a:prstGeom>
          <a:noFill/>
        </p:spPr>
        <p:txBody>
          <a:bodyPr wrap="square" rtlCol="0">
            <a:spAutoFit/>
          </a:bodyPr>
          <a:lstStyle/>
          <a:p>
            <a:r>
              <a:rPr lang="en-US" sz="2400" dirty="0" smtClean="0"/>
              <a:t>A Computer understands an image using numbers at each pixels.</a:t>
            </a:r>
          </a:p>
          <a:p>
            <a:r>
              <a:rPr lang="en-US" sz="2400" dirty="0" smtClean="0"/>
              <a:t>In out example, we have considered that a black pixel will have a value of 1 and a white pixel will have -1 value. </a:t>
            </a:r>
            <a:endParaRPr lang="en-US" sz="2400" dirty="0"/>
          </a:p>
        </p:txBody>
      </p:sp>
      <p:pic>
        <p:nvPicPr>
          <p:cNvPr id="4" name="Picture 3"/>
          <p:cNvPicPr>
            <a:picLocks noChangeAspect="1"/>
          </p:cNvPicPr>
          <p:nvPr/>
        </p:nvPicPr>
        <p:blipFill>
          <a:blip r:embed="rId2"/>
          <a:stretch>
            <a:fillRect/>
          </a:stretch>
        </p:blipFill>
        <p:spPr>
          <a:xfrm>
            <a:off x="3895725" y="2081212"/>
            <a:ext cx="3867150" cy="3533775"/>
          </a:xfrm>
          <a:prstGeom prst="rect">
            <a:avLst/>
          </a:prstGeom>
        </p:spPr>
      </p:pic>
    </p:spTree>
    <p:extLst>
      <p:ext uri="{BB962C8B-B14F-4D97-AF65-F5344CB8AC3E}">
        <p14:creationId xmlns:p14="http://schemas.microsoft.com/office/powerpoint/2010/main" val="37342037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66675"/>
            <a:ext cx="6562725" cy="646331"/>
          </a:xfrm>
          <a:prstGeom prst="rect">
            <a:avLst/>
          </a:prstGeom>
          <a:noFill/>
        </p:spPr>
        <p:txBody>
          <a:bodyPr wrap="square" rtlCol="0">
            <a:spAutoFit/>
          </a:bodyPr>
          <a:lstStyle/>
          <a:p>
            <a:r>
              <a:rPr lang="en-US" sz="3600" b="1" u="sng" dirty="0" smtClean="0">
                <a:solidFill>
                  <a:schemeClr val="accent1"/>
                </a:solidFill>
              </a:rPr>
              <a:t>How CNN Works?</a:t>
            </a:r>
            <a:endParaRPr lang="en-US" sz="3600" b="1" u="sng" dirty="0">
              <a:solidFill>
                <a:schemeClr val="accent1"/>
              </a:solidFill>
            </a:endParaRPr>
          </a:p>
        </p:txBody>
      </p:sp>
      <p:sp>
        <p:nvSpPr>
          <p:cNvPr id="3" name="TextBox 2"/>
          <p:cNvSpPr txBox="1"/>
          <p:nvPr/>
        </p:nvSpPr>
        <p:spPr>
          <a:xfrm>
            <a:off x="104775" y="733037"/>
            <a:ext cx="8934450" cy="461665"/>
          </a:xfrm>
          <a:prstGeom prst="rect">
            <a:avLst/>
          </a:prstGeom>
          <a:noFill/>
        </p:spPr>
        <p:txBody>
          <a:bodyPr wrap="square" rtlCol="0">
            <a:spAutoFit/>
          </a:bodyPr>
          <a:lstStyle/>
          <a:p>
            <a:r>
              <a:rPr lang="en-US" sz="2400" dirty="0" smtClean="0"/>
              <a:t>Using normal techniques, computers compare these images as:</a:t>
            </a:r>
            <a:endParaRPr lang="en-US" sz="2400" dirty="0"/>
          </a:p>
        </p:txBody>
      </p:sp>
      <p:sp>
        <p:nvSpPr>
          <p:cNvPr id="4" name="TextBox 3"/>
          <p:cNvSpPr txBox="1"/>
          <p:nvPr/>
        </p:nvSpPr>
        <p:spPr>
          <a:xfrm>
            <a:off x="3048000" y="2533650"/>
            <a:ext cx="685800" cy="1446550"/>
          </a:xfrm>
          <a:prstGeom prst="rect">
            <a:avLst/>
          </a:prstGeom>
          <a:noFill/>
        </p:spPr>
        <p:txBody>
          <a:bodyPr wrap="square" rtlCol="0">
            <a:spAutoFit/>
          </a:bodyPr>
          <a:lstStyle/>
          <a:p>
            <a:r>
              <a:rPr lang="en-US" sz="8800" dirty="0" smtClean="0"/>
              <a:t>+</a:t>
            </a:r>
            <a:endParaRPr lang="en-US" sz="8800" dirty="0"/>
          </a:p>
        </p:txBody>
      </p:sp>
      <p:pic>
        <p:nvPicPr>
          <p:cNvPr id="5" name="Picture 4"/>
          <p:cNvPicPr>
            <a:picLocks noChangeAspect="1"/>
          </p:cNvPicPr>
          <p:nvPr/>
        </p:nvPicPr>
        <p:blipFill>
          <a:blip r:embed="rId2"/>
          <a:stretch>
            <a:fillRect/>
          </a:stretch>
        </p:blipFill>
        <p:spPr>
          <a:xfrm>
            <a:off x="104775" y="2109787"/>
            <a:ext cx="2752725" cy="2486025"/>
          </a:xfrm>
          <a:prstGeom prst="rect">
            <a:avLst/>
          </a:prstGeom>
        </p:spPr>
      </p:pic>
      <p:pic>
        <p:nvPicPr>
          <p:cNvPr id="6" name="Picture 5"/>
          <p:cNvPicPr>
            <a:picLocks noChangeAspect="1"/>
          </p:cNvPicPr>
          <p:nvPr/>
        </p:nvPicPr>
        <p:blipFill>
          <a:blip r:embed="rId3"/>
          <a:stretch>
            <a:fillRect/>
          </a:stretch>
        </p:blipFill>
        <p:spPr>
          <a:xfrm>
            <a:off x="3924300" y="2066924"/>
            <a:ext cx="2743200" cy="2486025"/>
          </a:xfrm>
          <a:prstGeom prst="rect">
            <a:avLst/>
          </a:prstGeom>
        </p:spPr>
      </p:pic>
      <p:pic>
        <p:nvPicPr>
          <p:cNvPr id="8" name="Picture 7"/>
          <p:cNvPicPr>
            <a:picLocks noChangeAspect="1"/>
          </p:cNvPicPr>
          <p:nvPr/>
        </p:nvPicPr>
        <p:blipFill>
          <a:blip r:embed="rId4"/>
          <a:stretch>
            <a:fillRect/>
          </a:stretch>
        </p:blipFill>
        <p:spPr>
          <a:xfrm>
            <a:off x="7734300" y="2105024"/>
            <a:ext cx="2676525" cy="2447925"/>
          </a:xfrm>
          <a:prstGeom prst="rect">
            <a:avLst/>
          </a:prstGeom>
        </p:spPr>
      </p:pic>
      <p:sp>
        <p:nvSpPr>
          <p:cNvPr id="9" name="TextBox 8"/>
          <p:cNvSpPr txBox="1"/>
          <p:nvPr/>
        </p:nvSpPr>
        <p:spPr>
          <a:xfrm>
            <a:off x="6781800" y="2586661"/>
            <a:ext cx="838200" cy="1446550"/>
          </a:xfrm>
          <a:prstGeom prst="rect">
            <a:avLst/>
          </a:prstGeom>
          <a:noFill/>
        </p:spPr>
        <p:txBody>
          <a:bodyPr wrap="square" rtlCol="0">
            <a:spAutoFit/>
          </a:bodyPr>
          <a:lstStyle/>
          <a:p>
            <a:r>
              <a:rPr lang="en-US" sz="8800" dirty="0" smtClean="0"/>
              <a:t>=</a:t>
            </a:r>
            <a:endParaRPr lang="en-US" sz="8800" dirty="0"/>
          </a:p>
        </p:txBody>
      </p:sp>
    </p:spTree>
    <p:extLst>
      <p:ext uri="{BB962C8B-B14F-4D97-AF65-F5344CB8AC3E}">
        <p14:creationId xmlns:p14="http://schemas.microsoft.com/office/powerpoint/2010/main" val="7187479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0"/>
            <a:ext cx="5267325" cy="646331"/>
          </a:xfrm>
          <a:prstGeom prst="rect">
            <a:avLst/>
          </a:prstGeom>
          <a:noFill/>
        </p:spPr>
        <p:txBody>
          <a:bodyPr wrap="square" rtlCol="0">
            <a:spAutoFit/>
          </a:bodyPr>
          <a:lstStyle/>
          <a:p>
            <a:r>
              <a:rPr lang="en-US" sz="3600" b="1" u="sng" dirty="0" smtClean="0">
                <a:solidFill>
                  <a:schemeClr val="accent1"/>
                </a:solidFill>
              </a:rPr>
              <a:t>How CNN Works?</a:t>
            </a:r>
          </a:p>
        </p:txBody>
      </p:sp>
      <p:sp>
        <p:nvSpPr>
          <p:cNvPr id="3" name="TextBox 2"/>
          <p:cNvSpPr txBox="1"/>
          <p:nvPr/>
        </p:nvSpPr>
        <p:spPr>
          <a:xfrm>
            <a:off x="0" y="730121"/>
            <a:ext cx="12192000" cy="1569660"/>
          </a:xfrm>
          <a:prstGeom prst="rect">
            <a:avLst/>
          </a:prstGeom>
          <a:noFill/>
        </p:spPr>
        <p:txBody>
          <a:bodyPr wrap="square" rtlCol="0">
            <a:spAutoFit/>
          </a:bodyPr>
          <a:lstStyle/>
          <a:p>
            <a:r>
              <a:rPr lang="en-US" sz="2400" dirty="0" smtClean="0"/>
              <a:t>CNN Compares the images piece by piece. The pieces that it look for are called features .</a:t>
            </a:r>
          </a:p>
          <a:p>
            <a:r>
              <a:rPr lang="en-US" sz="2400" dirty="0" smtClean="0"/>
              <a:t>By finding rough feature matches, in roughly the same position in two images, CNN gets a lot better at seeing similarity that whole-image schemes.</a:t>
            </a:r>
          </a:p>
          <a:p>
            <a:endParaRPr lang="en-US" sz="2400" dirty="0"/>
          </a:p>
        </p:txBody>
      </p:sp>
      <p:pic>
        <p:nvPicPr>
          <p:cNvPr id="4" name="Picture 3"/>
          <p:cNvPicPr>
            <a:picLocks noChangeAspect="1"/>
          </p:cNvPicPr>
          <p:nvPr/>
        </p:nvPicPr>
        <p:blipFill>
          <a:blip r:embed="rId2"/>
          <a:stretch>
            <a:fillRect/>
          </a:stretch>
        </p:blipFill>
        <p:spPr>
          <a:xfrm>
            <a:off x="400050" y="2383572"/>
            <a:ext cx="4191000" cy="3219450"/>
          </a:xfrm>
          <a:prstGeom prst="rect">
            <a:avLst/>
          </a:prstGeom>
        </p:spPr>
      </p:pic>
      <p:pic>
        <p:nvPicPr>
          <p:cNvPr id="5" name="Picture 4"/>
          <p:cNvPicPr>
            <a:picLocks noChangeAspect="1"/>
          </p:cNvPicPr>
          <p:nvPr/>
        </p:nvPicPr>
        <p:blipFill>
          <a:blip r:embed="rId3"/>
          <a:stretch>
            <a:fillRect/>
          </a:stretch>
        </p:blipFill>
        <p:spPr>
          <a:xfrm>
            <a:off x="6577012" y="2383572"/>
            <a:ext cx="4505325" cy="3248025"/>
          </a:xfrm>
          <a:prstGeom prst="rect">
            <a:avLst/>
          </a:prstGeom>
        </p:spPr>
      </p:pic>
      <p:sp>
        <p:nvSpPr>
          <p:cNvPr id="6" name="TextBox 5"/>
          <p:cNvSpPr txBox="1"/>
          <p:nvPr/>
        </p:nvSpPr>
        <p:spPr>
          <a:xfrm>
            <a:off x="5153025" y="2028825"/>
            <a:ext cx="696024" cy="3785652"/>
          </a:xfrm>
          <a:prstGeom prst="rect">
            <a:avLst/>
          </a:prstGeom>
          <a:noFill/>
        </p:spPr>
        <p:txBody>
          <a:bodyPr wrap="none" rtlCol="0">
            <a:spAutoFit/>
          </a:bodyPr>
          <a:lstStyle/>
          <a:p>
            <a:r>
              <a:rPr lang="en-US" sz="8000" dirty="0" smtClean="0"/>
              <a:t>=</a:t>
            </a:r>
            <a:endParaRPr lang="en-US" sz="8000" dirty="0"/>
          </a:p>
          <a:p>
            <a:r>
              <a:rPr lang="en-US" sz="8000" dirty="0" smtClean="0"/>
              <a:t>=</a:t>
            </a:r>
          </a:p>
          <a:p>
            <a:r>
              <a:rPr lang="en-US" sz="8000" dirty="0"/>
              <a:t>=</a:t>
            </a:r>
          </a:p>
        </p:txBody>
      </p:sp>
    </p:spTree>
    <p:extLst>
      <p:ext uri="{BB962C8B-B14F-4D97-AF65-F5344CB8AC3E}">
        <p14:creationId xmlns:p14="http://schemas.microsoft.com/office/powerpoint/2010/main" val="18204681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0"/>
            <a:ext cx="5762625" cy="646331"/>
          </a:xfrm>
          <a:prstGeom prst="rect">
            <a:avLst/>
          </a:prstGeom>
          <a:noFill/>
        </p:spPr>
        <p:txBody>
          <a:bodyPr wrap="square" rtlCol="0">
            <a:spAutoFit/>
          </a:bodyPr>
          <a:lstStyle/>
          <a:p>
            <a:r>
              <a:rPr lang="en-US" sz="3600" b="1" u="sng" dirty="0" smtClean="0">
                <a:solidFill>
                  <a:schemeClr val="accent1"/>
                </a:solidFill>
              </a:rPr>
              <a:t>How CNN works?</a:t>
            </a:r>
            <a:endParaRPr lang="en-US" sz="3600" b="1" u="sng" dirty="0">
              <a:solidFill>
                <a:schemeClr val="accent1"/>
              </a:solidFill>
            </a:endParaRPr>
          </a:p>
        </p:txBody>
      </p:sp>
      <p:sp>
        <p:nvSpPr>
          <p:cNvPr id="3" name="TextBox 2"/>
          <p:cNvSpPr txBox="1"/>
          <p:nvPr/>
        </p:nvSpPr>
        <p:spPr>
          <a:xfrm>
            <a:off x="-57151" y="914400"/>
            <a:ext cx="11420476" cy="461665"/>
          </a:xfrm>
          <a:prstGeom prst="rect">
            <a:avLst/>
          </a:prstGeom>
          <a:noFill/>
        </p:spPr>
        <p:txBody>
          <a:bodyPr wrap="square" rtlCol="0">
            <a:spAutoFit/>
          </a:bodyPr>
          <a:lstStyle/>
          <a:p>
            <a:r>
              <a:rPr lang="en-US" sz="2400" dirty="0" smtClean="0"/>
              <a:t>We will be taking three features or filters, as shown below:</a:t>
            </a:r>
            <a:endParaRPr lang="en-US" sz="2400" dirty="0"/>
          </a:p>
        </p:txBody>
      </p:sp>
      <p:pic>
        <p:nvPicPr>
          <p:cNvPr id="4" name="Picture 3"/>
          <p:cNvPicPr>
            <a:picLocks noChangeAspect="1"/>
          </p:cNvPicPr>
          <p:nvPr/>
        </p:nvPicPr>
        <p:blipFill>
          <a:blip r:embed="rId2"/>
          <a:stretch>
            <a:fillRect/>
          </a:stretch>
        </p:blipFill>
        <p:spPr>
          <a:xfrm>
            <a:off x="438150" y="2738437"/>
            <a:ext cx="10429875" cy="2276475"/>
          </a:xfrm>
          <a:prstGeom prst="rect">
            <a:avLst/>
          </a:prstGeom>
        </p:spPr>
      </p:pic>
    </p:spTree>
    <p:extLst>
      <p:ext uri="{BB962C8B-B14F-4D97-AF65-F5344CB8AC3E}">
        <p14:creationId xmlns:p14="http://schemas.microsoft.com/office/powerpoint/2010/main" val="10432618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763" y="0"/>
            <a:ext cx="5648325" cy="646331"/>
          </a:xfrm>
          <a:prstGeom prst="rect">
            <a:avLst/>
          </a:prstGeom>
          <a:noFill/>
        </p:spPr>
        <p:txBody>
          <a:bodyPr wrap="square" rtlCol="0">
            <a:spAutoFit/>
          </a:bodyPr>
          <a:lstStyle/>
          <a:p>
            <a:r>
              <a:rPr lang="en-US" sz="3600" b="1" u="sng" dirty="0" smtClean="0">
                <a:solidFill>
                  <a:schemeClr val="accent1"/>
                </a:solidFill>
              </a:rPr>
              <a:t>How CNN Works?</a:t>
            </a:r>
            <a:endParaRPr lang="en-US" sz="3600" b="1" u="sng" dirty="0">
              <a:solidFill>
                <a:schemeClr val="accent1"/>
              </a:solidFill>
            </a:endParaRPr>
          </a:p>
        </p:txBody>
      </p:sp>
      <p:pic>
        <p:nvPicPr>
          <p:cNvPr id="3" name="Picture 2"/>
          <p:cNvPicPr>
            <a:picLocks noChangeAspect="1"/>
          </p:cNvPicPr>
          <p:nvPr/>
        </p:nvPicPr>
        <p:blipFill>
          <a:blip r:embed="rId2"/>
          <a:stretch>
            <a:fillRect/>
          </a:stretch>
        </p:blipFill>
        <p:spPr>
          <a:xfrm>
            <a:off x="390525" y="1219200"/>
            <a:ext cx="2428875" cy="5048250"/>
          </a:xfrm>
          <a:prstGeom prst="rect">
            <a:avLst/>
          </a:prstGeom>
        </p:spPr>
      </p:pic>
      <p:sp>
        <p:nvSpPr>
          <p:cNvPr id="4" name="TextBox 3"/>
          <p:cNvSpPr txBox="1"/>
          <p:nvPr/>
        </p:nvSpPr>
        <p:spPr>
          <a:xfrm>
            <a:off x="3486150" y="1219200"/>
            <a:ext cx="8705850" cy="1200329"/>
          </a:xfrm>
          <a:prstGeom prst="rect">
            <a:avLst/>
          </a:prstGeom>
          <a:noFill/>
        </p:spPr>
        <p:txBody>
          <a:bodyPr wrap="square" rtlCol="0">
            <a:spAutoFit/>
          </a:bodyPr>
          <a:lstStyle/>
          <a:p>
            <a:r>
              <a:rPr lang="en-US" sz="2400" dirty="0" smtClean="0"/>
              <a:t>These are small pieces of the bigger image. We chose a  feature and put it on the input image, if it matches then the image is classified correctly.</a:t>
            </a:r>
            <a:endParaRPr lang="en-US" sz="2400" dirty="0"/>
          </a:p>
        </p:txBody>
      </p:sp>
      <p:pic>
        <p:nvPicPr>
          <p:cNvPr id="5" name="Picture 4"/>
          <p:cNvPicPr>
            <a:picLocks noChangeAspect="1"/>
          </p:cNvPicPr>
          <p:nvPr/>
        </p:nvPicPr>
        <p:blipFill>
          <a:blip r:embed="rId3"/>
          <a:stretch>
            <a:fillRect/>
          </a:stretch>
        </p:blipFill>
        <p:spPr>
          <a:xfrm>
            <a:off x="5272087" y="2614612"/>
            <a:ext cx="3724275" cy="3362325"/>
          </a:xfrm>
          <a:prstGeom prst="rect">
            <a:avLst/>
          </a:prstGeom>
        </p:spPr>
      </p:pic>
    </p:spTree>
    <p:extLst>
      <p:ext uri="{BB962C8B-B14F-4D97-AF65-F5344CB8AC3E}">
        <p14:creationId xmlns:p14="http://schemas.microsoft.com/office/powerpoint/2010/main" val="32502230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419475" y="2524125"/>
            <a:ext cx="5048250" cy="646331"/>
          </a:xfrm>
          <a:prstGeom prst="rect">
            <a:avLst/>
          </a:prstGeom>
          <a:noFill/>
        </p:spPr>
        <p:txBody>
          <a:bodyPr wrap="square" rtlCol="0">
            <a:spAutoFit/>
          </a:bodyPr>
          <a:lstStyle/>
          <a:p>
            <a:pPr lvl="1" algn="ctr"/>
            <a:r>
              <a:rPr lang="en-US" sz="3600" b="1" dirty="0" smtClean="0"/>
              <a:t>Convolution Layer</a:t>
            </a:r>
            <a:endParaRPr lang="en-US" sz="3600" b="1" dirty="0"/>
          </a:p>
        </p:txBody>
      </p:sp>
    </p:spTree>
    <p:extLst>
      <p:ext uri="{BB962C8B-B14F-4D97-AF65-F5344CB8AC3E}">
        <p14:creationId xmlns:p14="http://schemas.microsoft.com/office/powerpoint/2010/main" val="10580296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5250"/>
            <a:ext cx="8829675" cy="646331"/>
          </a:xfrm>
          <a:prstGeom prst="rect">
            <a:avLst/>
          </a:prstGeom>
          <a:noFill/>
        </p:spPr>
        <p:txBody>
          <a:bodyPr wrap="square" rtlCol="0">
            <a:spAutoFit/>
          </a:bodyPr>
          <a:lstStyle/>
          <a:p>
            <a:r>
              <a:rPr lang="en-US" sz="3600" b="1" u="sng" dirty="0" smtClean="0">
                <a:solidFill>
                  <a:schemeClr val="accent1"/>
                </a:solidFill>
              </a:rPr>
              <a:t>Steps involved in Convolution Layer</a:t>
            </a:r>
            <a:endParaRPr lang="en-US" sz="3600" b="1" u="sng" dirty="0">
              <a:solidFill>
                <a:schemeClr val="accent1"/>
              </a:solidFill>
            </a:endParaRPr>
          </a:p>
        </p:txBody>
      </p:sp>
      <p:sp>
        <p:nvSpPr>
          <p:cNvPr id="3" name="TextBox 2"/>
          <p:cNvSpPr txBox="1"/>
          <p:nvPr/>
        </p:nvSpPr>
        <p:spPr>
          <a:xfrm>
            <a:off x="0" y="1268670"/>
            <a:ext cx="9896475" cy="461665"/>
          </a:xfrm>
          <a:prstGeom prst="rect">
            <a:avLst/>
          </a:prstGeom>
          <a:noFill/>
        </p:spPr>
        <p:txBody>
          <a:bodyPr wrap="square" rtlCol="0">
            <a:spAutoFit/>
          </a:bodyPr>
          <a:lstStyle/>
          <a:p>
            <a:r>
              <a:rPr lang="en-US" sz="2400" dirty="0" smtClean="0"/>
              <a:t>Here we will move the feature/filter to every possible position on the image.</a:t>
            </a:r>
            <a:endParaRPr lang="en-US" sz="2400" dirty="0"/>
          </a:p>
        </p:txBody>
      </p:sp>
      <p:sp>
        <p:nvSpPr>
          <p:cNvPr id="4" name="Rounded Rectangle 3"/>
          <p:cNvSpPr/>
          <p:nvPr/>
        </p:nvSpPr>
        <p:spPr>
          <a:xfrm>
            <a:off x="3152775" y="2257425"/>
            <a:ext cx="1162050" cy="4667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Step - 1</a:t>
            </a:r>
            <a:endParaRPr lang="en-US" dirty="0"/>
          </a:p>
        </p:txBody>
      </p:sp>
      <p:sp>
        <p:nvSpPr>
          <p:cNvPr id="5" name="Rounded Rectangle 4"/>
          <p:cNvSpPr/>
          <p:nvPr/>
        </p:nvSpPr>
        <p:spPr>
          <a:xfrm>
            <a:off x="8505825" y="2257424"/>
            <a:ext cx="1162050" cy="4667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Step - 2</a:t>
            </a:r>
            <a:endParaRPr lang="en-US" dirty="0"/>
          </a:p>
        </p:txBody>
      </p:sp>
      <p:sp>
        <p:nvSpPr>
          <p:cNvPr id="6" name="TextBox 5"/>
          <p:cNvSpPr txBox="1"/>
          <p:nvPr/>
        </p:nvSpPr>
        <p:spPr>
          <a:xfrm>
            <a:off x="2233612" y="2895600"/>
            <a:ext cx="3481388" cy="369332"/>
          </a:xfrm>
          <a:prstGeom prst="rect">
            <a:avLst/>
          </a:prstGeom>
          <a:noFill/>
        </p:spPr>
        <p:txBody>
          <a:bodyPr wrap="square" rtlCol="0">
            <a:spAutoFit/>
          </a:bodyPr>
          <a:lstStyle/>
          <a:p>
            <a:r>
              <a:rPr lang="en-US" dirty="0" smtClean="0"/>
              <a:t>Line up the feature and the image.</a:t>
            </a:r>
            <a:endParaRPr lang="en-US" dirty="0"/>
          </a:p>
        </p:txBody>
      </p:sp>
      <p:sp>
        <p:nvSpPr>
          <p:cNvPr id="7" name="TextBox 6"/>
          <p:cNvSpPr txBox="1"/>
          <p:nvPr/>
        </p:nvSpPr>
        <p:spPr>
          <a:xfrm>
            <a:off x="7477125" y="2895600"/>
            <a:ext cx="3619500" cy="646331"/>
          </a:xfrm>
          <a:prstGeom prst="rect">
            <a:avLst/>
          </a:prstGeom>
          <a:noFill/>
        </p:spPr>
        <p:txBody>
          <a:bodyPr wrap="square" rtlCol="0">
            <a:spAutoFit/>
          </a:bodyPr>
          <a:lstStyle/>
          <a:p>
            <a:pPr algn="ctr"/>
            <a:r>
              <a:rPr lang="en-US" dirty="0" smtClean="0"/>
              <a:t>Multiply each image pixel by the </a:t>
            </a:r>
            <a:r>
              <a:rPr lang="en-US" dirty="0"/>
              <a:t>c</a:t>
            </a:r>
            <a:r>
              <a:rPr lang="en-US" dirty="0" smtClean="0"/>
              <a:t>orresponding feature pixel.</a:t>
            </a:r>
            <a:endParaRPr lang="en-US" dirty="0"/>
          </a:p>
        </p:txBody>
      </p:sp>
    </p:spTree>
    <p:extLst>
      <p:ext uri="{BB962C8B-B14F-4D97-AF65-F5344CB8AC3E}">
        <p14:creationId xmlns:p14="http://schemas.microsoft.com/office/powerpoint/2010/main" val="26758652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38276"/>
            <a:ext cx="11163301" cy="646331"/>
          </a:xfrm>
          <a:prstGeom prst="rect">
            <a:avLst/>
          </a:prstGeom>
          <a:noFill/>
        </p:spPr>
        <p:txBody>
          <a:bodyPr wrap="square" rtlCol="0">
            <a:spAutoFit/>
          </a:bodyPr>
          <a:lstStyle/>
          <a:p>
            <a:r>
              <a:rPr lang="en-US" sz="3600" b="1" u="sng" dirty="0" smtClean="0">
                <a:solidFill>
                  <a:schemeClr val="accent1"/>
                </a:solidFill>
              </a:rPr>
              <a:t>Multiplying the corresponding Pixel Values</a:t>
            </a:r>
            <a:endParaRPr lang="en-US" sz="3600" b="1" u="sng" dirty="0">
              <a:solidFill>
                <a:schemeClr val="accent1"/>
              </a:solidFill>
            </a:endParaRPr>
          </a:p>
        </p:txBody>
      </p:sp>
      <p:pic>
        <p:nvPicPr>
          <p:cNvPr id="3" name="Picture 2"/>
          <p:cNvPicPr>
            <a:picLocks noChangeAspect="1"/>
          </p:cNvPicPr>
          <p:nvPr/>
        </p:nvPicPr>
        <p:blipFill>
          <a:blip r:embed="rId2"/>
          <a:stretch>
            <a:fillRect/>
          </a:stretch>
        </p:blipFill>
        <p:spPr>
          <a:xfrm>
            <a:off x="504825" y="1776412"/>
            <a:ext cx="2247900" cy="1590675"/>
          </a:xfrm>
          <a:prstGeom prst="rect">
            <a:avLst/>
          </a:prstGeom>
        </p:spPr>
      </p:pic>
      <p:pic>
        <p:nvPicPr>
          <p:cNvPr id="4" name="Picture 3"/>
          <p:cNvPicPr>
            <a:picLocks noChangeAspect="1"/>
          </p:cNvPicPr>
          <p:nvPr/>
        </p:nvPicPr>
        <p:blipFill>
          <a:blip r:embed="rId3"/>
          <a:stretch>
            <a:fillRect/>
          </a:stretch>
        </p:blipFill>
        <p:spPr>
          <a:xfrm>
            <a:off x="4148136" y="2009774"/>
            <a:ext cx="3676650" cy="3305175"/>
          </a:xfrm>
          <a:prstGeom prst="rect">
            <a:avLst/>
          </a:prstGeom>
        </p:spPr>
      </p:pic>
      <p:pic>
        <p:nvPicPr>
          <p:cNvPr id="5" name="Picture 4"/>
          <p:cNvPicPr>
            <a:picLocks noChangeAspect="1"/>
          </p:cNvPicPr>
          <p:nvPr/>
        </p:nvPicPr>
        <p:blipFill>
          <a:blip r:embed="rId4"/>
          <a:stretch>
            <a:fillRect/>
          </a:stretch>
        </p:blipFill>
        <p:spPr>
          <a:xfrm>
            <a:off x="8767761" y="971548"/>
            <a:ext cx="2228850" cy="1581150"/>
          </a:xfrm>
          <a:prstGeom prst="rect">
            <a:avLst/>
          </a:prstGeom>
        </p:spPr>
      </p:pic>
      <p:cxnSp>
        <p:nvCxnSpPr>
          <p:cNvPr id="7" name="Elbow Connector 6"/>
          <p:cNvCxnSpPr/>
          <p:nvPr/>
        </p:nvCxnSpPr>
        <p:spPr>
          <a:xfrm flipV="1">
            <a:off x="885825" y="1174283"/>
            <a:ext cx="3143250" cy="60213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4148136" y="912673"/>
            <a:ext cx="1590675" cy="523220"/>
          </a:xfrm>
          <a:prstGeom prst="rect">
            <a:avLst/>
          </a:prstGeom>
          <a:noFill/>
        </p:spPr>
        <p:txBody>
          <a:bodyPr wrap="square" rtlCol="0">
            <a:spAutoFit/>
          </a:bodyPr>
          <a:lstStyle/>
          <a:p>
            <a:r>
              <a:rPr lang="en-US" sz="2800" dirty="0" smtClean="0"/>
              <a:t>1 x 1 = 1</a:t>
            </a:r>
            <a:endParaRPr lang="en-US" sz="2800" dirty="0"/>
          </a:p>
        </p:txBody>
      </p:sp>
      <p:cxnSp>
        <p:nvCxnSpPr>
          <p:cNvPr id="10" name="Straight Arrow Connector 9"/>
          <p:cNvCxnSpPr/>
          <p:nvPr/>
        </p:nvCxnSpPr>
        <p:spPr>
          <a:xfrm flipH="1" flipV="1">
            <a:off x="4810125" y="1435893"/>
            <a:ext cx="9525" cy="5738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725484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12531"/>
            <a:ext cx="9553575" cy="646331"/>
          </a:xfrm>
          <a:prstGeom prst="rect">
            <a:avLst/>
          </a:prstGeom>
          <a:noFill/>
        </p:spPr>
        <p:txBody>
          <a:bodyPr wrap="square" rtlCol="0">
            <a:spAutoFit/>
          </a:bodyPr>
          <a:lstStyle/>
          <a:p>
            <a:r>
              <a:rPr lang="en-US" sz="3600" b="1" u="sng" dirty="0" smtClean="0">
                <a:solidFill>
                  <a:schemeClr val="accent1"/>
                </a:solidFill>
              </a:rPr>
              <a:t>Steps involved in Convolution Layer</a:t>
            </a:r>
            <a:endParaRPr lang="en-US" sz="3600" b="1" u="sng" dirty="0">
              <a:solidFill>
                <a:schemeClr val="accent1"/>
              </a:solidFill>
            </a:endParaRPr>
          </a:p>
        </p:txBody>
      </p:sp>
      <p:sp>
        <p:nvSpPr>
          <p:cNvPr id="3" name="TextBox 2"/>
          <p:cNvSpPr txBox="1"/>
          <p:nvPr/>
        </p:nvSpPr>
        <p:spPr>
          <a:xfrm>
            <a:off x="1" y="1077189"/>
            <a:ext cx="12191999" cy="461665"/>
          </a:xfrm>
          <a:prstGeom prst="rect">
            <a:avLst/>
          </a:prstGeom>
          <a:noFill/>
        </p:spPr>
        <p:txBody>
          <a:bodyPr wrap="square" rtlCol="0">
            <a:spAutoFit/>
          </a:bodyPr>
          <a:lstStyle/>
          <a:p>
            <a:r>
              <a:rPr lang="en-US" sz="2400" dirty="0" smtClean="0"/>
              <a:t>Here we will move the feature/filter to every possible position on the image.</a:t>
            </a:r>
            <a:endParaRPr lang="en-US" sz="2400" dirty="0"/>
          </a:p>
        </p:txBody>
      </p:sp>
      <p:sp>
        <p:nvSpPr>
          <p:cNvPr id="4" name="Rounded Rectangle 3"/>
          <p:cNvSpPr/>
          <p:nvPr/>
        </p:nvSpPr>
        <p:spPr>
          <a:xfrm>
            <a:off x="3152775" y="2257425"/>
            <a:ext cx="1162050" cy="4667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Step - 1</a:t>
            </a:r>
            <a:endParaRPr lang="en-US" dirty="0"/>
          </a:p>
        </p:txBody>
      </p:sp>
      <p:sp>
        <p:nvSpPr>
          <p:cNvPr id="5" name="Rounded Rectangle 4"/>
          <p:cNvSpPr/>
          <p:nvPr/>
        </p:nvSpPr>
        <p:spPr>
          <a:xfrm>
            <a:off x="8505825" y="2257424"/>
            <a:ext cx="1162050" cy="4667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Step - 2</a:t>
            </a:r>
            <a:endParaRPr lang="en-US" dirty="0"/>
          </a:p>
        </p:txBody>
      </p:sp>
      <p:sp>
        <p:nvSpPr>
          <p:cNvPr id="6" name="TextBox 5"/>
          <p:cNvSpPr txBox="1"/>
          <p:nvPr/>
        </p:nvSpPr>
        <p:spPr>
          <a:xfrm>
            <a:off x="2233612" y="2895600"/>
            <a:ext cx="3481388" cy="369332"/>
          </a:xfrm>
          <a:prstGeom prst="rect">
            <a:avLst/>
          </a:prstGeom>
          <a:noFill/>
        </p:spPr>
        <p:txBody>
          <a:bodyPr wrap="square" rtlCol="0">
            <a:spAutoFit/>
          </a:bodyPr>
          <a:lstStyle/>
          <a:p>
            <a:r>
              <a:rPr lang="en-US" dirty="0" smtClean="0"/>
              <a:t>Line up the feature and the image.</a:t>
            </a:r>
            <a:endParaRPr lang="en-US" dirty="0"/>
          </a:p>
        </p:txBody>
      </p:sp>
      <p:sp>
        <p:nvSpPr>
          <p:cNvPr id="7" name="TextBox 6"/>
          <p:cNvSpPr txBox="1"/>
          <p:nvPr/>
        </p:nvSpPr>
        <p:spPr>
          <a:xfrm>
            <a:off x="7477125" y="2895600"/>
            <a:ext cx="3619500" cy="646331"/>
          </a:xfrm>
          <a:prstGeom prst="rect">
            <a:avLst/>
          </a:prstGeom>
          <a:noFill/>
        </p:spPr>
        <p:txBody>
          <a:bodyPr wrap="square" rtlCol="0">
            <a:spAutoFit/>
          </a:bodyPr>
          <a:lstStyle/>
          <a:p>
            <a:pPr algn="ctr"/>
            <a:r>
              <a:rPr lang="en-US" dirty="0" smtClean="0"/>
              <a:t>Multiply each image pixel by the </a:t>
            </a:r>
            <a:r>
              <a:rPr lang="en-US" dirty="0"/>
              <a:t>c</a:t>
            </a:r>
            <a:r>
              <a:rPr lang="en-US" dirty="0" smtClean="0"/>
              <a:t>orresponding feature pixel.</a:t>
            </a:r>
            <a:endParaRPr lang="en-US" dirty="0"/>
          </a:p>
        </p:txBody>
      </p:sp>
      <p:sp>
        <p:nvSpPr>
          <p:cNvPr id="8" name="Rounded Rectangle 7"/>
          <p:cNvSpPr/>
          <p:nvPr/>
        </p:nvSpPr>
        <p:spPr>
          <a:xfrm>
            <a:off x="3152775" y="4372748"/>
            <a:ext cx="1162050" cy="4667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Step - 3</a:t>
            </a:r>
            <a:endParaRPr lang="en-US" dirty="0"/>
          </a:p>
        </p:txBody>
      </p:sp>
      <p:sp>
        <p:nvSpPr>
          <p:cNvPr id="9" name="Rounded Rectangle 8"/>
          <p:cNvSpPr/>
          <p:nvPr/>
        </p:nvSpPr>
        <p:spPr>
          <a:xfrm>
            <a:off x="8505825" y="4344946"/>
            <a:ext cx="1162050" cy="4667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Step - 4</a:t>
            </a:r>
            <a:endParaRPr lang="en-US" dirty="0"/>
          </a:p>
        </p:txBody>
      </p:sp>
      <p:sp>
        <p:nvSpPr>
          <p:cNvPr id="10" name="TextBox 9"/>
          <p:cNvSpPr txBox="1"/>
          <p:nvPr/>
        </p:nvSpPr>
        <p:spPr>
          <a:xfrm>
            <a:off x="2324100" y="5257800"/>
            <a:ext cx="2505075" cy="369332"/>
          </a:xfrm>
          <a:prstGeom prst="rect">
            <a:avLst/>
          </a:prstGeom>
          <a:noFill/>
        </p:spPr>
        <p:txBody>
          <a:bodyPr wrap="square" rtlCol="0">
            <a:spAutoFit/>
          </a:bodyPr>
          <a:lstStyle/>
          <a:p>
            <a:r>
              <a:rPr lang="en-US" dirty="0" smtClean="0"/>
              <a:t>Add Them Up.</a:t>
            </a:r>
            <a:endParaRPr lang="en-US" dirty="0"/>
          </a:p>
        </p:txBody>
      </p:sp>
      <p:sp>
        <p:nvSpPr>
          <p:cNvPr id="11" name="TextBox 10"/>
          <p:cNvSpPr txBox="1"/>
          <p:nvPr/>
        </p:nvSpPr>
        <p:spPr>
          <a:xfrm>
            <a:off x="7724775" y="5119300"/>
            <a:ext cx="3714750" cy="646331"/>
          </a:xfrm>
          <a:prstGeom prst="rect">
            <a:avLst/>
          </a:prstGeom>
          <a:noFill/>
        </p:spPr>
        <p:txBody>
          <a:bodyPr wrap="square" rtlCol="0">
            <a:spAutoFit/>
          </a:bodyPr>
          <a:lstStyle/>
          <a:p>
            <a:pPr algn="ctr"/>
            <a:r>
              <a:rPr lang="en-US" dirty="0" smtClean="0"/>
              <a:t>Divide by total number of pixels in the feature.</a:t>
            </a:r>
            <a:endParaRPr lang="en-US" dirty="0"/>
          </a:p>
        </p:txBody>
      </p:sp>
    </p:spTree>
    <p:extLst>
      <p:ext uri="{BB962C8B-B14F-4D97-AF65-F5344CB8AC3E}">
        <p14:creationId xmlns:p14="http://schemas.microsoft.com/office/powerpoint/2010/main" val="34562169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52"/>
            <a:ext cx="11001375" cy="646331"/>
          </a:xfrm>
          <a:prstGeom prst="rect">
            <a:avLst/>
          </a:prstGeom>
          <a:noFill/>
        </p:spPr>
        <p:txBody>
          <a:bodyPr wrap="square" rtlCol="0">
            <a:spAutoFit/>
          </a:bodyPr>
          <a:lstStyle/>
          <a:p>
            <a:r>
              <a:rPr lang="en-US" sz="3600" b="1" u="sng" dirty="0" smtClean="0">
                <a:solidFill>
                  <a:schemeClr val="accent1"/>
                </a:solidFill>
              </a:rPr>
              <a:t>Adding And Dividing by the total numbers of Pixels</a:t>
            </a:r>
            <a:endParaRPr lang="en-US" sz="3600" b="1" u="sng" dirty="0">
              <a:solidFill>
                <a:schemeClr val="accent1"/>
              </a:solidFill>
            </a:endParaRPr>
          </a:p>
        </p:txBody>
      </p:sp>
      <p:pic>
        <p:nvPicPr>
          <p:cNvPr id="3" name="Picture 2"/>
          <p:cNvPicPr>
            <a:picLocks noChangeAspect="1"/>
          </p:cNvPicPr>
          <p:nvPr/>
        </p:nvPicPr>
        <p:blipFill>
          <a:blip r:embed="rId2"/>
          <a:stretch>
            <a:fillRect/>
          </a:stretch>
        </p:blipFill>
        <p:spPr>
          <a:xfrm>
            <a:off x="585787" y="1037153"/>
            <a:ext cx="2276475" cy="1724025"/>
          </a:xfrm>
          <a:prstGeom prst="rect">
            <a:avLst/>
          </a:prstGeom>
        </p:spPr>
      </p:pic>
      <p:pic>
        <p:nvPicPr>
          <p:cNvPr id="4" name="Picture 3"/>
          <p:cNvPicPr>
            <a:picLocks noChangeAspect="1"/>
          </p:cNvPicPr>
          <p:nvPr/>
        </p:nvPicPr>
        <p:blipFill>
          <a:blip r:embed="rId3"/>
          <a:stretch>
            <a:fillRect/>
          </a:stretch>
        </p:blipFill>
        <p:spPr>
          <a:xfrm>
            <a:off x="3662362" y="2833687"/>
            <a:ext cx="3743325" cy="3371850"/>
          </a:xfrm>
          <a:prstGeom prst="rect">
            <a:avLst/>
          </a:prstGeom>
        </p:spPr>
      </p:pic>
      <p:pic>
        <p:nvPicPr>
          <p:cNvPr id="5" name="Picture 4"/>
          <p:cNvPicPr>
            <a:picLocks noChangeAspect="1"/>
          </p:cNvPicPr>
          <p:nvPr/>
        </p:nvPicPr>
        <p:blipFill>
          <a:blip r:embed="rId4"/>
          <a:stretch>
            <a:fillRect/>
          </a:stretch>
        </p:blipFill>
        <p:spPr>
          <a:xfrm>
            <a:off x="8710612" y="1214437"/>
            <a:ext cx="2333625" cy="1619250"/>
          </a:xfrm>
          <a:prstGeom prst="rect">
            <a:avLst/>
          </a:prstGeom>
        </p:spPr>
      </p:pic>
      <p:pic>
        <p:nvPicPr>
          <p:cNvPr id="6" name="Picture 5"/>
          <p:cNvPicPr>
            <a:picLocks noChangeAspect="1"/>
          </p:cNvPicPr>
          <p:nvPr/>
        </p:nvPicPr>
        <p:blipFill>
          <a:blip r:embed="rId5"/>
          <a:stretch>
            <a:fillRect/>
          </a:stretch>
        </p:blipFill>
        <p:spPr>
          <a:xfrm>
            <a:off x="3733799" y="1406247"/>
            <a:ext cx="4105275" cy="647700"/>
          </a:xfrm>
          <a:prstGeom prst="rect">
            <a:avLst/>
          </a:prstGeom>
        </p:spPr>
      </p:pic>
    </p:spTree>
    <p:extLst>
      <p:ext uri="{BB962C8B-B14F-4D97-AF65-F5344CB8AC3E}">
        <p14:creationId xmlns:p14="http://schemas.microsoft.com/office/powerpoint/2010/main" val="25473758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alibri (Body)"/>
                <a:ea typeface="Cambria" panose="02040503050406030204" pitchFamily="18" charset="0"/>
              </a:rPr>
              <a:t>Computer Vision</a:t>
            </a:r>
            <a:endParaRPr lang="en-US" dirty="0">
              <a:latin typeface="Calibri (Body)"/>
              <a:ea typeface="Cambria" panose="02040503050406030204" pitchFamily="18" charset="0"/>
            </a:endParaRPr>
          </a:p>
        </p:txBody>
      </p:sp>
      <p:sp>
        <p:nvSpPr>
          <p:cNvPr id="4" name="Content Placeholder 3"/>
          <p:cNvSpPr>
            <a:spLocks noGrp="1"/>
          </p:cNvSpPr>
          <p:nvPr>
            <p:ph idx="1"/>
          </p:nvPr>
        </p:nvSpPr>
        <p:spPr/>
        <p:txBody>
          <a:bodyPr/>
          <a:lstStyle/>
          <a:p>
            <a:endParaRPr lang="en-US"/>
          </a:p>
        </p:txBody>
      </p:sp>
      <p:pic>
        <p:nvPicPr>
          <p:cNvPr id="5" name="Picture 4"/>
          <p:cNvPicPr>
            <a:picLocks noChangeAspect="1"/>
          </p:cNvPicPr>
          <p:nvPr/>
        </p:nvPicPr>
        <p:blipFill>
          <a:blip r:embed="rId2"/>
          <a:stretch>
            <a:fillRect/>
          </a:stretch>
        </p:blipFill>
        <p:spPr>
          <a:xfrm>
            <a:off x="838200" y="1825625"/>
            <a:ext cx="9602337" cy="4482484"/>
          </a:xfrm>
          <a:prstGeom prst="rect">
            <a:avLst/>
          </a:prstGeom>
        </p:spPr>
      </p:pic>
    </p:spTree>
    <p:extLst>
      <p:ext uri="{BB962C8B-B14F-4D97-AF65-F5344CB8AC3E}">
        <p14:creationId xmlns:p14="http://schemas.microsoft.com/office/powerpoint/2010/main" val="14214774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52001"/>
            <a:ext cx="11106150" cy="646331"/>
          </a:xfrm>
          <a:prstGeom prst="rect">
            <a:avLst/>
          </a:prstGeom>
          <a:noFill/>
        </p:spPr>
        <p:txBody>
          <a:bodyPr wrap="square" rtlCol="0">
            <a:spAutoFit/>
          </a:bodyPr>
          <a:lstStyle/>
          <a:p>
            <a:r>
              <a:rPr lang="en-US" sz="3600" b="1" u="sng" dirty="0" smtClean="0">
                <a:solidFill>
                  <a:schemeClr val="accent1"/>
                </a:solidFill>
              </a:rPr>
              <a:t>Creating a Map to put the value of the filter</a:t>
            </a:r>
            <a:endParaRPr lang="en-US" sz="3600" b="1" u="sng" dirty="0">
              <a:solidFill>
                <a:schemeClr val="accent1"/>
              </a:solidFill>
            </a:endParaRPr>
          </a:p>
        </p:txBody>
      </p:sp>
      <p:sp>
        <p:nvSpPr>
          <p:cNvPr id="3" name="TextBox 2"/>
          <p:cNvSpPr txBox="1"/>
          <p:nvPr/>
        </p:nvSpPr>
        <p:spPr>
          <a:xfrm>
            <a:off x="1" y="924268"/>
            <a:ext cx="12191999" cy="830997"/>
          </a:xfrm>
          <a:prstGeom prst="rect">
            <a:avLst/>
          </a:prstGeom>
          <a:noFill/>
        </p:spPr>
        <p:txBody>
          <a:bodyPr wrap="square" rtlCol="0">
            <a:spAutoFit/>
          </a:bodyPr>
          <a:lstStyle/>
          <a:p>
            <a:r>
              <a:rPr lang="en-US" sz="2400" dirty="0" smtClean="0"/>
              <a:t>Now to keep track of were that feature was, we create a map and put the values </a:t>
            </a:r>
            <a:r>
              <a:rPr lang="en-US" sz="2400" dirty="0" err="1" smtClean="0"/>
              <a:t>pf</a:t>
            </a:r>
            <a:r>
              <a:rPr lang="en-US" sz="2400" dirty="0" smtClean="0"/>
              <a:t> the filter at that place.</a:t>
            </a:r>
            <a:endParaRPr lang="en-US" sz="2400" dirty="0"/>
          </a:p>
        </p:txBody>
      </p:sp>
      <p:pic>
        <p:nvPicPr>
          <p:cNvPr id="4" name="Picture 3"/>
          <p:cNvPicPr>
            <a:picLocks noChangeAspect="1"/>
          </p:cNvPicPr>
          <p:nvPr/>
        </p:nvPicPr>
        <p:blipFill>
          <a:blip r:embed="rId2"/>
          <a:stretch>
            <a:fillRect/>
          </a:stretch>
        </p:blipFill>
        <p:spPr>
          <a:xfrm>
            <a:off x="719137" y="2076450"/>
            <a:ext cx="3724275" cy="3390900"/>
          </a:xfrm>
          <a:prstGeom prst="rect">
            <a:avLst/>
          </a:prstGeom>
        </p:spPr>
      </p:pic>
      <p:pic>
        <p:nvPicPr>
          <p:cNvPr id="5" name="Picture 4"/>
          <p:cNvPicPr>
            <a:picLocks noChangeAspect="1"/>
          </p:cNvPicPr>
          <p:nvPr/>
        </p:nvPicPr>
        <p:blipFill>
          <a:blip r:embed="rId3"/>
          <a:stretch>
            <a:fillRect/>
          </a:stretch>
        </p:blipFill>
        <p:spPr>
          <a:xfrm>
            <a:off x="7115175" y="2171700"/>
            <a:ext cx="3695700" cy="3295650"/>
          </a:xfrm>
          <a:prstGeom prst="rect">
            <a:avLst/>
          </a:prstGeom>
        </p:spPr>
      </p:pic>
      <p:sp>
        <p:nvSpPr>
          <p:cNvPr id="6" name="Right Arrow 5"/>
          <p:cNvSpPr/>
          <p:nvPr/>
        </p:nvSpPr>
        <p:spPr>
          <a:xfrm>
            <a:off x="5200650" y="3348037"/>
            <a:ext cx="1047750" cy="9429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124334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04800" y="1489919"/>
            <a:ext cx="2286000" cy="1647825"/>
          </a:xfrm>
          <a:prstGeom prst="rect">
            <a:avLst/>
          </a:prstGeom>
        </p:spPr>
      </p:pic>
      <p:pic>
        <p:nvPicPr>
          <p:cNvPr id="4" name="Picture 3"/>
          <p:cNvPicPr>
            <a:picLocks noChangeAspect="1"/>
          </p:cNvPicPr>
          <p:nvPr/>
        </p:nvPicPr>
        <p:blipFill>
          <a:blip r:embed="rId3"/>
          <a:stretch>
            <a:fillRect/>
          </a:stretch>
        </p:blipFill>
        <p:spPr>
          <a:xfrm>
            <a:off x="3457575" y="2594819"/>
            <a:ext cx="3743325" cy="3333750"/>
          </a:xfrm>
          <a:prstGeom prst="rect">
            <a:avLst/>
          </a:prstGeom>
        </p:spPr>
      </p:pic>
      <p:pic>
        <p:nvPicPr>
          <p:cNvPr id="5" name="Picture 4"/>
          <p:cNvPicPr>
            <a:picLocks noChangeAspect="1"/>
          </p:cNvPicPr>
          <p:nvPr/>
        </p:nvPicPr>
        <p:blipFill>
          <a:blip r:embed="rId4"/>
          <a:stretch>
            <a:fillRect/>
          </a:stretch>
        </p:blipFill>
        <p:spPr>
          <a:xfrm>
            <a:off x="8067675" y="1432769"/>
            <a:ext cx="2390775" cy="1704975"/>
          </a:xfrm>
          <a:prstGeom prst="rect">
            <a:avLst/>
          </a:prstGeom>
        </p:spPr>
      </p:pic>
      <p:pic>
        <p:nvPicPr>
          <p:cNvPr id="6" name="Picture 5"/>
          <p:cNvPicPr>
            <a:picLocks noChangeAspect="1"/>
          </p:cNvPicPr>
          <p:nvPr/>
        </p:nvPicPr>
        <p:blipFill>
          <a:blip r:embed="rId5"/>
          <a:stretch>
            <a:fillRect/>
          </a:stretch>
        </p:blipFill>
        <p:spPr>
          <a:xfrm>
            <a:off x="3262312" y="1704231"/>
            <a:ext cx="4133850" cy="609600"/>
          </a:xfrm>
          <a:prstGeom prst="rect">
            <a:avLst/>
          </a:prstGeom>
        </p:spPr>
      </p:pic>
      <p:sp>
        <p:nvSpPr>
          <p:cNvPr id="7" name="TextBox 6"/>
          <p:cNvSpPr txBox="1"/>
          <p:nvPr/>
        </p:nvSpPr>
        <p:spPr>
          <a:xfrm>
            <a:off x="38100" y="41463"/>
            <a:ext cx="10334625" cy="646331"/>
          </a:xfrm>
          <a:prstGeom prst="rect">
            <a:avLst/>
          </a:prstGeom>
          <a:noFill/>
        </p:spPr>
        <p:txBody>
          <a:bodyPr wrap="square" rtlCol="0">
            <a:spAutoFit/>
          </a:bodyPr>
          <a:lstStyle/>
          <a:p>
            <a:r>
              <a:rPr lang="en-US" sz="3600" b="1" u="sng" dirty="0" smtClean="0">
                <a:solidFill>
                  <a:schemeClr val="accent1"/>
                </a:solidFill>
              </a:rPr>
              <a:t>Sliding the filter Throughout the image</a:t>
            </a:r>
            <a:endParaRPr lang="en-US" sz="3600" b="1" u="sng" dirty="0">
              <a:solidFill>
                <a:schemeClr val="accent1"/>
              </a:solidFill>
            </a:endParaRPr>
          </a:p>
        </p:txBody>
      </p:sp>
      <p:sp>
        <p:nvSpPr>
          <p:cNvPr id="8" name="TextBox 7"/>
          <p:cNvSpPr txBox="1"/>
          <p:nvPr/>
        </p:nvSpPr>
        <p:spPr>
          <a:xfrm>
            <a:off x="38100" y="750868"/>
            <a:ext cx="12153900" cy="461665"/>
          </a:xfrm>
          <a:prstGeom prst="rect">
            <a:avLst/>
          </a:prstGeom>
          <a:noFill/>
        </p:spPr>
        <p:txBody>
          <a:bodyPr wrap="square" rtlCol="0">
            <a:spAutoFit/>
          </a:bodyPr>
          <a:lstStyle/>
          <a:p>
            <a:r>
              <a:rPr lang="en-US" sz="2400" dirty="0" smtClean="0"/>
              <a:t>Now, using the same feature and move it to another location and perform the filtering again.</a:t>
            </a:r>
            <a:endParaRPr lang="en-US" sz="2400" dirty="0"/>
          </a:p>
        </p:txBody>
      </p:sp>
    </p:spTree>
    <p:extLst>
      <p:ext uri="{BB962C8B-B14F-4D97-AF65-F5344CB8AC3E}">
        <p14:creationId xmlns:p14="http://schemas.microsoft.com/office/powerpoint/2010/main" val="19263009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157074"/>
            <a:ext cx="3867150" cy="646331"/>
          </a:xfrm>
          <a:prstGeom prst="rect">
            <a:avLst/>
          </a:prstGeom>
          <a:noFill/>
        </p:spPr>
        <p:txBody>
          <a:bodyPr wrap="square" rtlCol="0">
            <a:spAutoFit/>
          </a:bodyPr>
          <a:lstStyle/>
          <a:p>
            <a:r>
              <a:rPr lang="en-US" sz="3600" b="1" u="sng" dirty="0" smtClean="0">
                <a:solidFill>
                  <a:schemeClr val="accent1"/>
                </a:solidFill>
              </a:rPr>
              <a:t>Convolution Layer</a:t>
            </a:r>
            <a:endParaRPr lang="en-US" sz="3600" b="1" u="sng" dirty="0">
              <a:solidFill>
                <a:schemeClr val="accent1"/>
              </a:solidFill>
            </a:endParaRPr>
          </a:p>
        </p:txBody>
      </p:sp>
      <p:sp>
        <p:nvSpPr>
          <p:cNvPr id="3" name="TextBox 2"/>
          <p:cNvSpPr txBox="1"/>
          <p:nvPr/>
        </p:nvSpPr>
        <p:spPr>
          <a:xfrm>
            <a:off x="0" y="1118220"/>
            <a:ext cx="11715750" cy="461665"/>
          </a:xfrm>
          <a:prstGeom prst="rect">
            <a:avLst/>
          </a:prstGeom>
          <a:noFill/>
        </p:spPr>
        <p:txBody>
          <a:bodyPr wrap="square" rtlCol="0">
            <a:spAutoFit/>
          </a:bodyPr>
          <a:lstStyle/>
          <a:p>
            <a:r>
              <a:rPr lang="en-US" sz="2400" dirty="0" smtClean="0"/>
              <a:t>Now we will put the value of the filter at that position.</a:t>
            </a:r>
            <a:endParaRPr lang="en-US" sz="2400" dirty="0"/>
          </a:p>
        </p:txBody>
      </p:sp>
      <p:pic>
        <p:nvPicPr>
          <p:cNvPr id="4" name="Picture 3"/>
          <p:cNvPicPr>
            <a:picLocks noChangeAspect="1"/>
          </p:cNvPicPr>
          <p:nvPr/>
        </p:nvPicPr>
        <p:blipFill rotWithShape="1">
          <a:blip r:embed="rId2"/>
          <a:srcRect r="2525"/>
          <a:stretch/>
        </p:blipFill>
        <p:spPr>
          <a:xfrm>
            <a:off x="542925" y="1802367"/>
            <a:ext cx="3676650" cy="3457575"/>
          </a:xfrm>
          <a:prstGeom prst="rect">
            <a:avLst/>
          </a:prstGeom>
        </p:spPr>
      </p:pic>
      <p:pic>
        <p:nvPicPr>
          <p:cNvPr id="5" name="Picture 4"/>
          <p:cNvPicPr>
            <a:picLocks noChangeAspect="1"/>
          </p:cNvPicPr>
          <p:nvPr/>
        </p:nvPicPr>
        <p:blipFill>
          <a:blip r:embed="rId3"/>
          <a:stretch>
            <a:fillRect/>
          </a:stretch>
        </p:blipFill>
        <p:spPr>
          <a:xfrm>
            <a:off x="7377112" y="1735692"/>
            <a:ext cx="3914775" cy="3524250"/>
          </a:xfrm>
          <a:prstGeom prst="rect">
            <a:avLst/>
          </a:prstGeom>
        </p:spPr>
      </p:pic>
      <p:sp>
        <p:nvSpPr>
          <p:cNvPr id="6" name="Right Arrow 5"/>
          <p:cNvSpPr/>
          <p:nvPr/>
        </p:nvSpPr>
        <p:spPr>
          <a:xfrm>
            <a:off x="5119686" y="3188254"/>
            <a:ext cx="1333500" cy="6191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713461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152400"/>
            <a:ext cx="8486775" cy="646331"/>
          </a:xfrm>
          <a:prstGeom prst="rect">
            <a:avLst/>
          </a:prstGeom>
          <a:noFill/>
        </p:spPr>
        <p:txBody>
          <a:bodyPr wrap="square" rtlCol="0">
            <a:spAutoFit/>
          </a:bodyPr>
          <a:lstStyle/>
          <a:p>
            <a:r>
              <a:rPr lang="en-US" sz="3600" b="1" u="sng" dirty="0" smtClean="0">
                <a:solidFill>
                  <a:schemeClr val="accent1"/>
                </a:solidFill>
              </a:rPr>
              <a:t>Convolution Layer Output</a:t>
            </a:r>
            <a:endParaRPr lang="en-US" sz="3600" b="1" u="sng" dirty="0">
              <a:solidFill>
                <a:schemeClr val="accent1"/>
              </a:solidFill>
            </a:endParaRPr>
          </a:p>
        </p:txBody>
      </p:sp>
      <p:sp>
        <p:nvSpPr>
          <p:cNvPr id="3" name="TextBox 2"/>
          <p:cNvSpPr txBox="1"/>
          <p:nvPr/>
        </p:nvSpPr>
        <p:spPr>
          <a:xfrm>
            <a:off x="0" y="1066800"/>
            <a:ext cx="12192000" cy="830997"/>
          </a:xfrm>
          <a:prstGeom prst="rect">
            <a:avLst/>
          </a:prstGeom>
          <a:noFill/>
        </p:spPr>
        <p:txBody>
          <a:bodyPr wrap="square" rtlCol="0">
            <a:spAutoFit/>
          </a:bodyPr>
          <a:lstStyle/>
          <a:p>
            <a:r>
              <a:rPr lang="en-US" sz="2400" dirty="0" smtClean="0"/>
              <a:t>Similarly, we will move the feature to every other positions of the image and will see how the feature matcher that area. Finally we will get an output as: </a:t>
            </a:r>
            <a:endParaRPr lang="en-US" sz="2400" dirty="0"/>
          </a:p>
        </p:txBody>
      </p:sp>
      <p:pic>
        <p:nvPicPr>
          <p:cNvPr id="4" name="Picture 3"/>
          <p:cNvPicPr>
            <a:picLocks noChangeAspect="1"/>
          </p:cNvPicPr>
          <p:nvPr/>
        </p:nvPicPr>
        <p:blipFill>
          <a:blip r:embed="rId2"/>
          <a:stretch>
            <a:fillRect/>
          </a:stretch>
        </p:blipFill>
        <p:spPr>
          <a:xfrm>
            <a:off x="3781425" y="2462212"/>
            <a:ext cx="4171950" cy="3000375"/>
          </a:xfrm>
          <a:prstGeom prst="rect">
            <a:avLst/>
          </a:prstGeom>
        </p:spPr>
      </p:pic>
    </p:spTree>
    <p:extLst>
      <p:ext uri="{BB962C8B-B14F-4D97-AF65-F5344CB8AC3E}">
        <p14:creationId xmlns:p14="http://schemas.microsoft.com/office/powerpoint/2010/main" val="13429617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4434"/>
            <a:ext cx="7924800" cy="646331"/>
          </a:xfrm>
          <a:prstGeom prst="rect">
            <a:avLst/>
          </a:prstGeom>
          <a:noFill/>
        </p:spPr>
        <p:txBody>
          <a:bodyPr wrap="square" rtlCol="0">
            <a:spAutoFit/>
          </a:bodyPr>
          <a:lstStyle/>
          <a:p>
            <a:r>
              <a:rPr lang="en-US" sz="3600" b="1" u="sng" dirty="0" smtClean="0">
                <a:solidFill>
                  <a:schemeClr val="accent1"/>
                </a:solidFill>
              </a:rPr>
              <a:t>Convolution Layer output</a:t>
            </a:r>
            <a:endParaRPr lang="en-US" sz="3600" b="1" u="sng" dirty="0">
              <a:solidFill>
                <a:schemeClr val="accent1"/>
              </a:solidFill>
            </a:endParaRPr>
          </a:p>
        </p:txBody>
      </p:sp>
      <p:pic>
        <p:nvPicPr>
          <p:cNvPr id="4" name="Picture 3"/>
          <p:cNvPicPr>
            <a:picLocks noChangeAspect="1"/>
          </p:cNvPicPr>
          <p:nvPr/>
        </p:nvPicPr>
        <p:blipFill>
          <a:blip r:embed="rId2"/>
          <a:stretch>
            <a:fillRect/>
          </a:stretch>
        </p:blipFill>
        <p:spPr>
          <a:xfrm>
            <a:off x="552450" y="1571625"/>
            <a:ext cx="3695700" cy="3343275"/>
          </a:xfrm>
          <a:prstGeom prst="rect">
            <a:avLst/>
          </a:prstGeom>
        </p:spPr>
      </p:pic>
      <p:pic>
        <p:nvPicPr>
          <p:cNvPr id="5" name="Picture 4"/>
          <p:cNvPicPr>
            <a:picLocks noChangeAspect="1"/>
          </p:cNvPicPr>
          <p:nvPr/>
        </p:nvPicPr>
        <p:blipFill>
          <a:blip r:embed="rId3"/>
          <a:stretch>
            <a:fillRect/>
          </a:stretch>
        </p:blipFill>
        <p:spPr>
          <a:xfrm>
            <a:off x="4876800" y="1514474"/>
            <a:ext cx="857250" cy="3457575"/>
          </a:xfrm>
          <a:prstGeom prst="rect">
            <a:avLst/>
          </a:prstGeom>
        </p:spPr>
      </p:pic>
      <p:pic>
        <p:nvPicPr>
          <p:cNvPr id="6" name="Picture 5"/>
          <p:cNvPicPr>
            <a:picLocks noChangeAspect="1"/>
          </p:cNvPicPr>
          <p:nvPr/>
        </p:nvPicPr>
        <p:blipFill>
          <a:blip r:embed="rId4"/>
          <a:stretch>
            <a:fillRect/>
          </a:stretch>
        </p:blipFill>
        <p:spPr>
          <a:xfrm>
            <a:off x="6276975" y="1385886"/>
            <a:ext cx="1295400" cy="3714750"/>
          </a:xfrm>
          <a:prstGeom prst="rect">
            <a:avLst/>
          </a:prstGeom>
        </p:spPr>
      </p:pic>
      <p:pic>
        <p:nvPicPr>
          <p:cNvPr id="7" name="Picture 6"/>
          <p:cNvPicPr>
            <a:picLocks noChangeAspect="1"/>
          </p:cNvPicPr>
          <p:nvPr/>
        </p:nvPicPr>
        <p:blipFill>
          <a:blip r:embed="rId5"/>
          <a:stretch>
            <a:fillRect/>
          </a:stretch>
        </p:blipFill>
        <p:spPr>
          <a:xfrm>
            <a:off x="9144000" y="947736"/>
            <a:ext cx="2124075" cy="4591050"/>
          </a:xfrm>
          <a:prstGeom prst="rect">
            <a:avLst/>
          </a:prstGeom>
        </p:spPr>
      </p:pic>
      <p:sp>
        <p:nvSpPr>
          <p:cNvPr id="8" name="Right Arrow 7"/>
          <p:cNvSpPr/>
          <p:nvPr/>
        </p:nvSpPr>
        <p:spPr>
          <a:xfrm>
            <a:off x="7753350" y="1638300"/>
            <a:ext cx="714375" cy="3714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Arrow 9"/>
          <p:cNvSpPr/>
          <p:nvPr/>
        </p:nvSpPr>
        <p:spPr>
          <a:xfrm>
            <a:off x="7891462" y="3090862"/>
            <a:ext cx="714375" cy="3714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Arrow 10"/>
          <p:cNvSpPr/>
          <p:nvPr/>
        </p:nvSpPr>
        <p:spPr>
          <a:xfrm>
            <a:off x="7891462" y="4543424"/>
            <a:ext cx="714375" cy="3714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0" y="693091"/>
            <a:ext cx="10629898" cy="461665"/>
          </a:xfrm>
          <a:prstGeom prst="rect">
            <a:avLst/>
          </a:prstGeom>
          <a:noFill/>
        </p:spPr>
        <p:txBody>
          <a:bodyPr wrap="square" rtlCol="0">
            <a:spAutoFit/>
          </a:bodyPr>
          <a:lstStyle/>
          <a:p>
            <a:r>
              <a:rPr lang="en-US" sz="2400" dirty="0" smtClean="0"/>
              <a:t>Similarly, we will perform the same convolution with every other filters</a:t>
            </a:r>
            <a:endParaRPr lang="en-US" sz="2400" dirty="0"/>
          </a:p>
        </p:txBody>
      </p:sp>
    </p:spTree>
    <p:extLst>
      <p:ext uri="{BB962C8B-B14F-4D97-AF65-F5344CB8AC3E}">
        <p14:creationId xmlns:p14="http://schemas.microsoft.com/office/powerpoint/2010/main" val="24118107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114675" y="2457450"/>
            <a:ext cx="5248275" cy="646331"/>
          </a:xfrm>
          <a:prstGeom prst="rect">
            <a:avLst/>
          </a:prstGeom>
          <a:noFill/>
        </p:spPr>
        <p:txBody>
          <a:bodyPr wrap="square" rtlCol="0">
            <a:spAutoFit/>
          </a:bodyPr>
          <a:lstStyle/>
          <a:p>
            <a:pPr algn="ctr"/>
            <a:r>
              <a:rPr lang="en-US" sz="3600" b="1" dirty="0" err="1" smtClean="0"/>
              <a:t>ReLu</a:t>
            </a:r>
            <a:r>
              <a:rPr lang="en-US" sz="3600" b="1" dirty="0" smtClean="0"/>
              <a:t> Layer</a:t>
            </a:r>
            <a:endParaRPr lang="en-US" sz="3600" b="1" dirty="0"/>
          </a:p>
        </p:txBody>
      </p:sp>
    </p:spTree>
    <p:extLst>
      <p:ext uri="{BB962C8B-B14F-4D97-AF65-F5344CB8AC3E}">
        <p14:creationId xmlns:p14="http://schemas.microsoft.com/office/powerpoint/2010/main" val="23986227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0"/>
            <a:ext cx="5133975" cy="646331"/>
          </a:xfrm>
          <a:prstGeom prst="rect">
            <a:avLst/>
          </a:prstGeom>
          <a:noFill/>
        </p:spPr>
        <p:txBody>
          <a:bodyPr wrap="square" rtlCol="0">
            <a:spAutoFit/>
          </a:bodyPr>
          <a:lstStyle/>
          <a:p>
            <a:r>
              <a:rPr lang="en-US" sz="3600" b="1" u="sng" dirty="0" err="1" smtClean="0">
                <a:solidFill>
                  <a:schemeClr val="accent1"/>
                </a:solidFill>
              </a:rPr>
              <a:t>ReLU</a:t>
            </a:r>
            <a:r>
              <a:rPr lang="en-US" sz="3600" b="1" u="sng" dirty="0" smtClean="0">
                <a:solidFill>
                  <a:schemeClr val="accent1"/>
                </a:solidFill>
              </a:rPr>
              <a:t> Layer</a:t>
            </a:r>
            <a:endParaRPr lang="en-US" sz="3600" b="1" u="sng" dirty="0">
              <a:solidFill>
                <a:schemeClr val="accent1"/>
              </a:solidFill>
            </a:endParaRPr>
          </a:p>
        </p:txBody>
      </p:sp>
      <p:sp>
        <p:nvSpPr>
          <p:cNvPr id="3" name="TextBox 2"/>
          <p:cNvSpPr txBox="1"/>
          <p:nvPr/>
        </p:nvSpPr>
        <p:spPr>
          <a:xfrm>
            <a:off x="0" y="646331"/>
            <a:ext cx="12192000" cy="3046988"/>
          </a:xfrm>
          <a:prstGeom prst="rect">
            <a:avLst/>
          </a:prstGeom>
          <a:noFill/>
        </p:spPr>
        <p:txBody>
          <a:bodyPr wrap="square" rtlCol="0">
            <a:spAutoFit/>
          </a:bodyPr>
          <a:lstStyle/>
          <a:p>
            <a:pPr marL="285750" indent="-285750">
              <a:buFont typeface="Wingdings" panose="05000000000000000000" pitchFamily="2" charset="2"/>
              <a:buChar char="ü"/>
            </a:pPr>
            <a:r>
              <a:rPr lang="en-US" sz="2400" dirty="0" smtClean="0"/>
              <a:t>In this layer we remove every negative values from the filtered images and replaces it with zero’s.</a:t>
            </a:r>
          </a:p>
          <a:p>
            <a:pPr marL="285750" indent="-285750">
              <a:buFont typeface="Wingdings" panose="05000000000000000000" pitchFamily="2" charset="2"/>
              <a:buChar char="ü"/>
            </a:pPr>
            <a:r>
              <a:rPr lang="en-US" sz="2400" dirty="0" smtClean="0"/>
              <a:t>This is done to avoid the values from summing up to zero.</a:t>
            </a:r>
          </a:p>
          <a:p>
            <a:pPr marL="285750" indent="-285750">
              <a:buFont typeface="Wingdings" panose="05000000000000000000" pitchFamily="2" charset="2"/>
              <a:buChar char="ü"/>
            </a:pPr>
            <a:endParaRPr lang="en-US" sz="2400" dirty="0"/>
          </a:p>
          <a:p>
            <a:r>
              <a:rPr lang="en-US" sz="2400" dirty="0" smtClean="0"/>
              <a:t>Rectified Linear unit (</a:t>
            </a:r>
            <a:r>
              <a:rPr lang="en-US" sz="2400" dirty="0" err="1" smtClean="0"/>
              <a:t>ReLU</a:t>
            </a:r>
            <a:r>
              <a:rPr lang="en-US" sz="2400" dirty="0" smtClean="0"/>
              <a:t>) transform function only activates a node if the input is above a certain quantity, while the input is below zero, the input zero, but when the input rises above a certain threshold, it has a linear relationship with the dependent variable.</a:t>
            </a:r>
          </a:p>
          <a:p>
            <a:pPr marL="285750" indent="-285750">
              <a:buFont typeface="Wingdings" panose="05000000000000000000" pitchFamily="2" charset="2"/>
              <a:buChar char="ü"/>
            </a:pPr>
            <a:endParaRPr lang="en-US" sz="2400" dirty="0"/>
          </a:p>
        </p:txBody>
      </p:sp>
      <p:graphicFrame>
        <p:nvGraphicFramePr>
          <p:cNvPr id="4" name="Table 3"/>
          <p:cNvGraphicFramePr>
            <a:graphicFrameLocks noGrp="1"/>
          </p:cNvGraphicFramePr>
          <p:nvPr>
            <p:extLst/>
          </p:nvPr>
        </p:nvGraphicFramePr>
        <p:xfrm>
          <a:off x="460375" y="3693319"/>
          <a:ext cx="3254376" cy="1854200"/>
        </p:xfrm>
        <a:graphic>
          <a:graphicData uri="http://schemas.openxmlformats.org/drawingml/2006/table">
            <a:tbl>
              <a:tblPr firstRow="1" bandRow="1">
                <a:tableStyleId>{5C22544A-7EE6-4342-B048-85BDC9FD1C3A}</a:tableStyleId>
              </a:tblPr>
              <a:tblGrid>
                <a:gridCol w="1084792">
                  <a:extLst>
                    <a:ext uri="{9D8B030D-6E8A-4147-A177-3AD203B41FA5}">
                      <a16:colId xmlns:a16="http://schemas.microsoft.com/office/drawing/2014/main" val="20000"/>
                    </a:ext>
                  </a:extLst>
                </a:gridCol>
                <a:gridCol w="1084792">
                  <a:extLst>
                    <a:ext uri="{9D8B030D-6E8A-4147-A177-3AD203B41FA5}">
                      <a16:colId xmlns:a16="http://schemas.microsoft.com/office/drawing/2014/main" val="20001"/>
                    </a:ext>
                  </a:extLst>
                </a:gridCol>
                <a:gridCol w="1084792">
                  <a:extLst>
                    <a:ext uri="{9D8B030D-6E8A-4147-A177-3AD203B41FA5}">
                      <a16:colId xmlns:a16="http://schemas.microsoft.com/office/drawing/2014/main" val="20002"/>
                    </a:ext>
                  </a:extLst>
                </a:gridCol>
              </a:tblGrid>
              <a:tr h="370840">
                <a:tc>
                  <a:txBody>
                    <a:bodyPr/>
                    <a:lstStyle/>
                    <a:p>
                      <a:r>
                        <a:rPr lang="en-US" dirty="0" smtClean="0"/>
                        <a:t>X</a:t>
                      </a:r>
                      <a:endParaRPr lang="en-US" dirty="0"/>
                    </a:p>
                  </a:txBody>
                  <a:tcPr/>
                </a:tc>
                <a:tc>
                  <a:txBody>
                    <a:bodyPr/>
                    <a:lstStyle/>
                    <a:p>
                      <a:r>
                        <a:rPr lang="en-US" dirty="0" smtClean="0"/>
                        <a:t>F(x)=x</a:t>
                      </a:r>
                      <a:endParaRPr lang="en-US" dirty="0"/>
                    </a:p>
                  </a:txBody>
                  <a:tcPr/>
                </a:tc>
                <a:tc>
                  <a:txBody>
                    <a:bodyPr/>
                    <a:lstStyle/>
                    <a:p>
                      <a:r>
                        <a:rPr lang="en-US" dirty="0" smtClean="0"/>
                        <a:t>F(x)</a:t>
                      </a:r>
                      <a:endParaRPr lang="en-US" dirty="0"/>
                    </a:p>
                  </a:txBody>
                  <a:tcPr/>
                </a:tc>
                <a:extLst>
                  <a:ext uri="{0D108BD9-81ED-4DB2-BD59-A6C34878D82A}">
                    <a16:rowId xmlns:a16="http://schemas.microsoft.com/office/drawing/2014/main" val="10000"/>
                  </a:ext>
                </a:extLst>
              </a:tr>
              <a:tr h="370840">
                <a:tc>
                  <a:txBody>
                    <a:bodyPr/>
                    <a:lstStyle/>
                    <a:p>
                      <a:r>
                        <a:rPr lang="en-US" dirty="0" smtClean="0"/>
                        <a:t>-3</a:t>
                      </a:r>
                      <a:endParaRPr lang="en-US" dirty="0"/>
                    </a:p>
                  </a:txBody>
                  <a:tcPr/>
                </a:tc>
                <a:tc>
                  <a:txBody>
                    <a:bodyPr/>
                    <a:lstStyle/>
                    <a:p>
                      <a:r>
                        <a:rPr lang="en-US" dirty="0" smtClean="0"/>
                        <a:t>F(-3)=0</a:t>
                      </a:r>
                      <a:endParaRPr lang="en-US" dirty="0"/>
                    </a:p>
                  </a:txBody>
                  <a:tcPr/>
                </a:tc>
                <a:tc>
                  <a:txBody>
                    <a:bodyPr/>
                    <a:lstStyle/>
                    <a:p>
                      <a:r>
                        <a:rPr lang="en-US" dirty="0" smtClean="0"/>
                        <a:t>0</a:t>
                      </a:r>
                      <a:endParaRPr lang="en-US" dirty="0"/>
                    </a:p>
                  </a:txBody>
                  <a:tcPr/>
                </a:tc>
                <a:extLst>
                  <a:ext uri="{0D108BD9-81ED-4DB2-BD59-A6C34878D82A}">
                    <a16:rowId xmlns:a16="http://schemas.microsoft.com/office/drawing/2014/main" val="10001"/>
                  </a:ext>
                </a:extLst>
              </a:tr>
              <a:tr h="370840">
                <a:tc>
                  <a:txBody>
                    <a:bodyPr/>
                    <a:lstStyle/>
                    <a:p>
                      <a:r>
                        <a:rPr lang="en-US" dirty="0" smtClean="0"/>
                        <a:t>-5</a:t>
                      </a:r>
                      <a:endParaRPr lang="en-US" dirty="0"/>
                    </a:p>
                  </a:txBody>
                  <a:tcPr/>
                </a:tc>
                <a:tc>
                  <a:txBody>
                    <a:bodyPr/>
                    <a:lstStyle/>
                    <a:p>
                      <a:r>
                        <a:rPr lang="en-US" dirty="0" smtClean="0"/>
                        <a:t>F(-5)=0</a:t>
                      </a:r>
                      <a:endParaRPr lang="en-US" dirty="0"/>
                    </a:p>
                  </a:txBody>
                  <a:tcPr/>
                </a:tc>
                <a:tc>
                  <a:txBody>
                    <a:bodyPr/>
                    <a:lstStyle/>
                    <a:p>
                      <a:r>
                        <a:rPr lang="en-US" dirty="0" smtClean="0"/>
                        <a:t>0</a:t>
                      </a:r>
                      <a:endParaRPr lang="en-US" dirty="0"/>
                    </a:p>
                  </a:txBody>
                  <a:tcPr/>
                </a:tc>
                <a:extLst>
                  <a:ext uri="{0D108BD9-81ED-4DB2-BD59-A6C34878D82A}">
                    <a16:rowId xmlns:a16="http://schemas.microsoft.com/office/drawing/2014/main" val="10002"/>
                  </a:ext>
                </a:extLst>
              </a:tr>
              <a:tr h="370840">
                <a:tc>
                  <a:txBody>
                    <a:bodyPr/>
                    <a:lstStyle/>
                    <a:p>
                      <a:r>
                        <a:rPr lang="en-US" dirty="0" smtClean="0"/>
                        <a:t>3</a:t>
                      </a:r>
                      <a:endParaRPr lang="en-US" dirty="0"/>
                    </a:p>
                  </a:txBody>
                  <a:tcPr/>
                </a:tc>
                <a:tc>
                  <a:txBody>
                    <a:bodyPr/>
                    <a:lstStyle/>
                    <a:p>
                      <a:r>
                        <a:rPr lang="en-US" dirty="0" smtClean="0"/>
                        <a:t>F(3)=3</a:t>
                      </a:r>
                      <a:endParaRPr lang="en-US" dirty="0"/>
                    </a:p>
                  </a:txBody>
                  <a:tcPr/>
                </a:tc>
                <a:tc>
                  <a:txBody>
                    <a:bodyPr/>
                    <a:lstStyle/>
                    <a:p>
                      <a:r>
                        <a:rPr lang="en-US" dirty="0" smtClean="0"/>
                        <a:t>3</a:t>
                      </a:r>
                      <a:endParaRPr lang="en-US" dirty="0"/>
                    </a:p>
                  </a:txBody>
                  <a:tcPr/>
                </a:tc>
                <a:extLst>
                  <a:ext uri="{0D108BD9-81ED-4DB2-BD59-A6C34878D82A}">
                    <a16:rowId xmlns:a16="http://schemas.microsoft.com/office/drawing/2014/main" val="10003"/>
                  </a:ext>
                </a:extLst>
              </a:tr>
              <a:tr h="370840">
                <a:tc>
                  <a:txBody>
                    <a:bodyPr/>
                    <a:lstStyle/>
                    <a:p>
                      <a:r>
                        <a:rPr lang="en-US" dirty="0" smtClean="0"/>
                        <a:t>5</a:t>
                      </a:r>
                      <a:endParaRPr lang="en-US" dirty="0"/>
                    </a:p>
                  </a:txBody>
                  <a:tcPr/>
                </a:tc>
                <a:tc>
                  <a:txBody>
                    <a:bodyPr/>
                    <a:lstStyle/>
                    <a:p>
                      <a:r>
                        <a:rPr lang="en-US" dirty="0" smtClean="0"/>
                        <a:t>F(5)=5</a:t>
                      </a:r>
                      <a:endParaRPr lang="en-US" dirty="0"/>
                    </a:p>
                  </a:txBody>
                  <a:tcPr/>
                </a:tc>
                <a:tc>
                  <a:txBody>
                    <a:bodyPr/>
                    <a:lstStyle/>
                    <a:p>
                      <a:r>
                        <a:rPr lang="en-US" dirty="0" smtClean="0"/>
                        <a:t>5</a:t>
                      </a:r>
                      <a:endParaRPr lang="en-US" dirty="0"/>
                    </a:p>
                  </a:txBody>
                  <a:tcPr/>
                </a:tc>
                <a:extLst>
                  <a:ext uri="{0D108BD9-81ED-4DB2-BD59-A6C34878D82A}">
                    <a16:rowId xmlns:a16="http://schemas.microsoft.com/office/drawing/2014/main" val="10004"/>
                  </a:ext>
                </a:extLst>
              </a:tr>
            </a:tbl>
          </a:graphicData>
        </a:graphic>
      </p:graphicFrame>
      <p:pic>
        <p:nvPicPr>
          <p:cNvPr id="5" name="Picture 4"/>
          <p:cNvPicPr>
            <a:picLocks noChangeAspect="1"/>
          </p:cNvPicPr>
          <p:nvPr/>
        </p:nvPicPr>
        <p:blipFill>
          <a:blip r:embed="rId2"/>
          <a:stretch>
            <a:fillRect/>
          </a:stretch>
        </p:blipFill>
        <p:spPr>
          <a:xfrm>
            <a:off x="6481762" y="3481387"/>
            <a:ext cx="4829175" cy="3133725"/>
          </a:xfrm>
          <a:prstGeom prst="rect">
            <a:avLst/>
          </a:prstGeom>
        </p:spPr>
      </p:pic>
    </p:spTree>
    <p:extLst>
      <p:ext uri="{BB962C8B-B14F-4D97-AF65-F5344CB8AC3E}">
        <p14:creationId xmlns:p14="http://schemas.microsoft.com/office/powerpoint/2010/main" val="19859117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66675"/>
            <a:ext cx="7905750" cy="646331"/>
          </a:xfrm>
          <a:prstGeom prst="rect">
            <a:avLst/>
          </a:prstGeom>
          <a:noFill/>
        </p:spPr>
        <p:txBody>
          <a:bodyPr wrap="square" rtlCol="0">
            <a:spAutoFit/>
          </a:bodyPr>
          <a:lstStyle/>
          <a:p>
            <a:r>
              <a:rPr lang="en-US" sz="3600" b="1" u="sng" dirty="0" smtClean="0">
                <a:solidFill>
                  <a:schemeClr val="accent1"/>
                </a:solidFill>
              </a:rPr>
              <a:t>Removing Negative Values</a:t>
            </a:r>
            <a:endParaRPr lang="en-US" sz="3600" b="1" u="sng" dirty="0">
              <a:solidFill>
                <a:schemeClr val="accent1"/>
              </a:solidFill>
            </a:endParaRPr>
          </a:p>
        </p:txBody>
      </p:sp>
      <p:pic>
        <p:nvPicPr>
          <p:cNvPr id="3" name="Picture 2"/>
          <p:cNvPicPr>
            <a:picLocks noChangeAspect="1"/>
          </p:cNvPicPr>
          <p:nvPr/>
        </p:nvPicPr>
        <p:blipFill>
          <a:blip r:embed="rId2"/>
          <a:stretch>
            <a:fillRect/>
          </a:stretch>
        </p:blipFill>
        <p:spPr>
          <a:xfrm>
            <a:off x="1409700" y="1323975"/>
            <a:ext cx="9372600" cy="4210050"/>
          </a:xfrm>
          <a:prstGeom prst="rect">
            <a:avLst/>
          </a:prstGeom>
        </p:spPr>
      </p:pic>
    </p:spTree>
    <p:extLst>
      <p:ext uri="{BB962C8B-B14F-4D97-AF65-F5344CB8AC3E}">
        <p14:creationId xmlns:p14="http://schemas.microsoft.com/office/powerpoint/2010/main" val="10683993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5250"/>
            <a:ext cx="8162925" cy="646331"/>
          </a:xfrm>
          <a:prstGeom prst="rect">
            <a:avLst/>
          </a:prstGeom>
          <a:noFill/>
        </p:spPr>
        <p:txBody>
          <a:bodyPr wrap="square" rtlCol="0">
            <a:spAutoFit/>
          </a:bodyPr>
          <a:lstStyle/>
          <a:p>
            <a:r>
              <a:rPr lang="en-US" sz="3600" b="1" u="sng" dirty="0" smtClean="0">
                <a:solidFill>
                  <a:schemeClr val="accent1"/>
                </a:solidFill>
              </a:rPr>
              <a:t>Removing Negative Values</a:t>
            </a:r>
            <a:endParaRPr lang="en-US" sz="3600" b="1" u="sng" dirty="0">
              <a:solidFill>
                <a:schemeClr val="accent1"/>
              </a:solidFill>
            </a:endParaRPr>
          </a:p>
        </p:txBody>
      </p:sp>
      <p:pic>
        <p:nvPicPr>
          <p:cNvPr id="4" name="Picture 3"/>
          <p:cNvPicPr>
            <a:picLocks noChangeAspect="1"/>
          </p:cNvPicPr>
          <p:nvPr/>
        </p:nvPicPr>
        <p:blipFill>
          <a:blip r:embed="rId2"/>
          <a:stretch>
            <a:fillRect/>
          </a:stretch>
        </p:blipFill>
        <p:spPr>
          <a:xfrm>
            <a:off x="1014412" y="1690687"/>
            <a:ext cx="9210675" cy="4333875"/>
          </a:xfrm>
          <a:prstGeom prst="rect">
            <a:avLst/>
          </a:prstGeom>
        </p:spPr>
      </p:pic>
    </p:spTree>
    <p:extLst>
      <p:ext uri="{BB962C8B-B14F-4D97-AF65-F5344CB8AC3E}">
        <p14:creationId xmlns:p14="http://schemas.microsoft.com/office/powerpoint/2010/main" val="3105697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0"/>
            <a:ext cx="8201025" cy="646331"/>
          </a:xfrm>
          <a:prstGeom prst="rect">
            <a:avLst/>
          </a:prstGeom>
          <a:noFill/>
        </p:spPr>
        <p:txBody>
          <a:bodyPr wrap="square" rtlCol="0">
            <a:spAutoFit/>
          </a:bodyPr>
          <a:lstStyle/>
          <a:p>
            <a:r>
              <a:rPr lang="en-US" sz="3600" b="1" u="sng" dirty="0" smtClean="0">
                <a:solidFill>
                  <a:schemeClr val="accent1"/>
                </a:solidFill>
              </a:rPr>
              <a:t>Output for one feature</a:t>
            </a:r>
            <a:endParaRPr lang="en-US" sz="3600" b="1" u="sng" dirty="0">
              <a:solidFill>
                <a:schemeClr val="accent1"/>
              </a:solidFill>
            </a:endParaRPr>
          </a:p>
        </p:txBody>
      </p:sp>
      <p:pic>
        <p:nvPicPr>
          <p:cNvPr id="3" name="Picture 2"/>
          <p:cNvPicPr>
            <a:picLocks noChangeAspect="1"/>
          </p:cNvPicPr>
          <p:nvPr/>
        </p:nvPicPr>
        <p:blipFill>
          <a:blip r:embed="rId2"/>
          <a:stretch>
            <a:fillRect/>
          </a:stretch>
        </p:blipFill>
        <p:spPr>
          <a:xfrm>
            <a:off x="1590675" y="1600200"/>
            <a:ext cx="9010650" cy="3657600"/>
          </a:xfrm>
          <a:prstGeom prst="rect">
            <a:avLst/>
          </a:prstGeom>
        </p:spPr>
      </p:pic>
    </p:spTree>
    <p:extLst>
      <p:ext uri="{BB962C8B-B14F-4D97-AF65-F5344CB8AC3E}">
        <p14:creationId xmlns:p14="http://schemas.microsoft.com/office/powerpoint/2010/main" val="524337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135718" y="587135"/>
            <a:ext cx="1352550" cy="1000125"/>
          </a:xfrm>
          <a:prstGeom prst="rect">
            <a:avLst/>
          </a:prstGeom>
        </p:spPr>
      </p:pic>
      <p:sp>
        <p:nvSpPr>
          <p:cNvPr id="3" name="TextBox 2"/>
          <p:cNvSpPr txBox="1"/>
          <p:nvPr/>
        </p:nvSpPr>
        <p:spPr>
          <a:xfrm>
            <a:off x="0" y="85106"/>
            <a:ext cx="6940850" cy="646331"/>
          </a:xfrm>
          <a:prstGeom prst="rect">
            <a:avLst/>
          </a:prstGeom>
          <a:noFill/>
        </p:spPr>
        <p:txBody>
          <a:bodyPr wrap="square" rtlCol="0">
            <a:spAutoFit/>
          </a:bodyPr>
          <a:lstStyle/>
          <a:p>
            <a:r>
              <a:rPr lang="en-US" sz="3600" b="1" u="sng" dirty="0" smtClean="0">
                <a:solidFill>
                  <a:schemeClr val="accent1"/>
                </a:solidFill>
              </a:rPr>
              <a:t>How a Computer Reads an Image</a:t>
            </a:r>
            <a:endParaRPr lang="en-US" sz="3600" b="1" u="sng" dirty="0">
              <a:solidFill>
                <a:schemeClr val="accent1"/>
              </a:solidFill>
            </a:endParaRPr>
          </a:p>
        </p:txBody>
      </p:sp>
      <p:sp>
        <p:nvSpPr>
          <p:cNvPr id="4" name="Rounded Rectangle 3"/>
          <p:cNvSpPr/>
          <p:nvPr/>
        </p:nvSpPr>
        <p:spPr>
          <a:xfrm>
            <a:off x="8039819" y="587135"/>
            <a:ext cx="2113472" cy="86668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How a Computer sees an image</a:t>
            </a:r>
            <a:endParaRPr lang="en-US" dirty="0"/>
          </a:p>
        </p:txBody>
      </p:sp>
      <p:cxnSp>
        <p:nvCxnSpPr>
          <p:cNvPr id="6" name="Straight Connector 5"/>
          <p:cNvCxnSpPr>
            <a:stCxn id="2" idx="1"/>
          </p:cNvCxnSpPr>
          <p:nvPr/>
        </p:nvCxnSpPr>
        <p:spPr>
          <a:xfrm flipH="1" flipV="1">
            <a:off x="1725283" y="1087197"/>
            <a:ext cx="4410435"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H="1">
            <a:off x="1725283" y="1087197"/>
            <a:ext cx="8626" cy="17163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2" name="Picture 11"/>
          <p:cNvPicPr>
            <a:picLocks noChangeAspect="1"/>
          </p:cNvPicPr>
          <p:nvPr/>
        </p:nvPicPr>
        <p:blipFill>
          <a:blip r:embed="rId3"/>
          <a:stretch>
            <a:fillRect/>
          </a:stretch>
        </p:blipFill>
        <p:spPr>
          <a:xfrm>
            <a:off x="390884" y="2908449"/>
            <a:ext cx="2686050" cy="1800225"/>
          </a:xfrm>
          <a:prstGeom prst="rect">
            <a:avLst/>
          </a:prstGeom>
        </p:spPr>
      </p:pic>
      <p:cxnSp>
        <p:nvCxnSpPr>
          <p:cNvPr id="14" name="Straight Arrow Connector 13"/>
          <p:cNvCxnSpPr>
            <a:stCxn id="12" idx="3"/>
          </p:cNvCxnSpPr>
          <p:nvPr/>
        </p:nvCxnSpPr>
        <p:spPr>
          <a:xfrm flipV="1">
            <a:off x="3076934" y="3808561"/>
            <a:ext cx="1676221"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3930500" y="2984740"/>
            <a:ext cx="0" cy="1723934"/>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3930500" y="2984740"/>
            <a:ext cx="822655" cy="86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3930500" y="4700046"/>
            <a:ext cx="82265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Rounded Rectangle 20"/>
          <p:cNvSpPr/>
          <p:nvPr/>
        </p:nvSpPr>
        <p:spPr>
          <a:xfrm>
            <a:off x="4942936" y="2803585"/>
            <a:ext cx="414068" cy="200995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a:t>
            </a:r>
          </a:p>
          <a:p>
            <a:pPr algn="ctr"/>
            <a:endParaRPr lang="en-US" dirty="0"/>
          </a:p>
          <a:p>
            <a:pPr algn="ctr"/>
            <a:endParaRPr lang="en-US" dirty="0" smtClean="0"/>
          </a:p>
          <a:p>
            <a:pPr algn="ctr"/>
            <a:r>
              <a:rPr lang="en-US" dirty="0" smtClean="0"/>
              <a:t>G</a:t>
            </a:r>
          </a:p>
          <a:p>
            <a:pPr algn="ctr"/>
            <a:endParaRPr lang="en-US" dirty="0"/>
          </a:p>
          <a:p>
            <a:pPr algn="ctr"/>
            <a:endParaRPr lang="en-US" dirty="0" smtClean="0"/>
          </a:p>
          <a:p>
            <a:pPr algn="ctr"/>
            <a:r>
              <a:rPr lang="en-US" dirty="0" smtClean="0"/>
              <a:t>B</a:t>
            </a:r>
            <a:endParaRPr lang="en-US" dirty="0"/>
          </a:p>
        </p:txBody>
      </p:sp>
      <p:pic>
        <p:nvPicPr>
          <p:cNvPr id="24" name="Picture 23"/>
          <p:cNvPicPr>
            <a:picLocks noChangeAspect="1"/>
          </p:cNvPicPr>
          <p:nvPr/>
        </p:nvPicPr>
        <p:blipFill>
          <a:blip r:embed="rId4"/>
          <a:stretch>
            <a:fillRect/>
          </a:stretch>
        </p:blipFill>
        <p:spPr>
          <a:xfrm>
            <a:off x="6068324" y="2445050"/>
            <a:ext cx="1333500" cy="2571750"/>
          </a:xfrm>
          <a:prstGeom prst="rect">
            <a:avLst/>
          </a:prstGeom>
        </p:spPr>
      </p:pic>
      <p:cxnSp>
        <p:nvCxnSpPr>
          <p:cNvPr id="26" name="Straight Arrow Connector 25"/>
          <p:cNvCxnSpPr/>
          <p:nvPr/>
        </p:nvCxnSpPr>
        <p:spPr>
          <a:xfrm>
            <a:off x="5460521" y="2908449"/>
            <a:ext cx="60780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flipV="1">
            <a:off x="5477324" y="3803712"/>
            <a:ext cx="571320" cy="48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flipV="1">
            <a:off x="5460521" y="4606506"/>
            <a:ext cx="588123" cy="86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Right Brace 31"/>
          <p:cNvSpPr/>
          <p:nvPr/>
        </p:nvSpPr>
        <p:spPr>
          <a:xfrm>
            <a:off x="7401824" y="2596551"/>
            <a:ext cx="327444" cy="2216987"/>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33" name="Picture 32"/>
          <p:cNvPicPr>
            <a:picLocks noChangeAspect="1"/>
          </p:cNvPicPr>
          <p:nvPr/>
        </p:nvPicPr>
        <p:blipFill>
          <a:blip r:embed="rId5"/>
          <a:stretch>
            <a:fillRect/>
          </a:stretch>
        </p:blipFill>
        <p:spPr>
          <a:xfrm>
            <a:off x="8264916" y="2502200"/>
            <a:ext cx="2943225" cy="2514600"/>
          </a:xfrm>
          <a:prstGeom prst="rect">
            <a:avLst/>
          </a:prstGeom>
        </p:spPr>
      </p:pic>
      <p:sp>
        <p:nvSpPr>
          <p:cNvPr id="34" name="TextBox 33"/>
          <p:cNvSpPr txBox="1"/>
          <p:nvPr/>
        </p:nvSpPr>
        <p:spPr>
          <a:xfrm>
            <a:off x="8402128" y="4942936"/>
            <a:ext cx="2806013" cy="369332"/>
          </a:xfrm>
          <a:prstGeom prst="rect">
            <a:avLst/>
          </a:prstGeom>
          <a:noFill/>
        </p:spPr>
        <p:txBody>
          <a:bodyPr wrap="square" rtlCol="0">
            <a:spAutoFit/>
          </a:bodyPr>
          <a:lstStyle/>
          <a:p>
            <a:r>
              <a:rPr lang="en-US" dirty="0" smtClean="0">
                <a:solidFill>
                  <a:schemeClr val="accent1"/>
                </a:solidFill>
              </a:rPr>
              <a:t>Pixel Values Of R,G,B</a:t>
            </a:r>
            <a:endParaRPr lang="en-US" dirty="0">
              <a:solidFill>
                <a:schemeClr val="accent1"/>
              </a:solidFill>
            </a:endParaRPr>
          </a:p>
        </p:txBody>
      </p:sp>
    </p:spTree>
    <p:extLst>
      <p:ext uri="{BB962C8B-B14F-4D97-AF65-F5344CB8AC3E}">
        <p14:creationId xmlns:p14="http://schemas.microsoft.com/office/powerpoint/2010/main" val="350735761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28650" y="685799"/>
            <a:ext cx="2588757" cy="5486400"/>
          </a:xfrm>
          <a:prstGeom prst="rect">
            <a:avLst/>
          </a:prstGeom>
        </p:spPr>
      </p:pic>
      <p:pic>
        <p:nvPicPr>
          <p:cNvPr id="3" name="Picture 2"/>
          <p:cNvPicPr>
            <a:picLocks noChangeAspect="1"/>
          </p:cNvPicPr>
          <p:nvPr/>
        </p:nvPicPr>
        <p:blipFill>
          <a:blip r:embed="rId3"/>
          <a:stretch>
            <a:fillRect/>
          </a:stretch>
        </p:blipFill>
        <p:spPr>
          <a:xfrm>
            <a:off x="4933949" y="924531"/>
            <a:ext cx="1438275" cy="4900006"/>
          </a:xfrm>
          <a:prstGeom prst="rect">
            <a:avLst/>
          </a:prstGeom>
        </p:spPr>
      </p:pic>
      <p:pic>
        <p:nvPicPr>
          <p:cNvPr id="4" name="Picture 3"/>
          <p:cNvPicPr>
            <a:picLocks noChangeAspect="1"/>
          </p:cNvPicPr>
          <p:nvPr/>
        </p:nvPicPr>
        <p:blipFill>
          <a:blip r:embed="rId4"/>
          <a:stretch>
            <a:fillRect/>
          </a:stretch>
        </p:blipFill>
        <p:spPr>
          <a:xfrm>
            <a:off x="7591425" y="600073"/>
            <a:ext cx="2933700" cy="5657851"/>
          </a:xfrm>
          <a:prstGeom prst="rect">
            <a:avLst/>
          </a:prstGeom>
        </p:spPr>
      </p:pic>
      <p:sp>
        <p:nvSpPr>
          <p:cNvPr id="5" name="TextBox 4"/>
          <p:cNvSpPr txBox="1"/>
          <p:nvPr/>
        </p:nvSpPr>
        <p:spPr>
          <a:xfrm>
            <a:off x="0" y="39468"/>
            <a:ext cx="7277100" cy="646331"/>
          </a:xfrm>
          <a:prstGeom prst="rect">
            <a:avLst/>
          </a:prstGeom>
          <a:noFill/>
        </p:spPr>
        <p:txBody>
          <a:bodyPr wrap="square" rtlCol="0">
            <a:spAutoFit/>
          </a:bodyPr>
          <a:lstStyle/>
          <a:p>
            <a:r>
              <a:rPr lang="en-US" sz="3600" b="1" u="sng" dirty="0" smtClean="0">
                <a:solidFill>
                  <a:schemeClr val="accent1"/>
                </a:solidFill>
              </a:rPr>
              <a:t>Output for All Features</a:t>
            </a:r>
            <a:endParaRPr lang="en-US" sz="3600" b="1" u="sng" dirty="0">
              <a:solidFill>
                <a:schemeClr val="accent1"/>
              </a:solidFill>
            </a:endParaRPr>
          </a:p>
        </p:txBody>
      </p:sp>
    </p:spTree>
    <p:extLst>
      <p:ext uri="{BB962C8B-B14F-4D97-AF65-F5344CB8AC3E}">
        <p14:creationId xmlns:p14="http://schemas.microsoft.com/office/powerpoint/2010/main" val="97559586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343275" y="2524125"/>
            <a:ext cx="4848225" cy="646331"/>
          </a:xfrm>
          <a:prstGeom prst="rect">
            <a:avLst/>
          </a:prstGeom>
          <a:noFill/>
        </p:spPr>
        <p:txBody>
          <a:bodyPr wrap="square" rtlCol="0">
            <a:spAutoFit/>
          </a:bodyPr>
          <a:lstStyle/>
          <a:p>
            <a:pPr algn="ctr"/>
            <a:r>
              <a:rPr lang="en-US" sz="3600" b="1" dirty="0" smtClean="0"/>
              <a:t>Pooling Layer</a:t>
            </a:r>
            <a:endParaRPr lang="en-US" sz="3600" b="1" dirty="0"/>
          </a:p>
        </p:txBody>
      </p:sp>
    </p:spTree>
    <p:extLst>
      <p:ext uri="{BB962C8B-B14F-4D97-AF65-F5344CB8AC3E}">
        <p14:creationId xmlns:p14="http://schemas.microsoft.com/office/powerpoint/2010/main" val="36498325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27801"/>
            <a:ext cx="4667250" cy="646331"/>
          </a:xfrm>
          <a:prstGeom prst="rect">
            <a:avLst/>
          </a:prstGeom>
          <a:noFill/>
        </p:spPr>
        <p:txBody>
          <a:bodyPr wrap="square" rtlCol="0">
            <a:spAutoFit/>
          </a:bodyPr>
          <a:lstStyle/>
          <a:p>
            <a:r>
              <a:rPr lang="en-US" sz="3600" b="1" u="sng" dirty="0" smtClean="0">
                <a:solidFill>
                  <a:schemeClr val="accent1"/>
                </a:solidFill>
              </a:rPr>
              <a:t>Pooling Layer</a:t>
            </a:r>
            <a:endParaRPr lang="en-US" sz="3600" b="1" u="sng" dirty="0">
              <a:solidFill>
                <a:schemeClr val="accent1"/>
              </a:solidFill>
            </a:endParaRPr>
          </a:p>
        </p:txBody>
      </p:sp>
      <p:sp>
        <p:nvSpPr>
          <p:cNvPr id="3" name="TextBox 2"/>
          <p:cNvSpPr txBox="1"/>
          <p:nvPr/>
        </p:nvSpPr>
        <p:spPr>
          <a:xfrm>
            <a:off x="219075" y="876300"/>
            <a:ext cx="7858125" cy="461665"/>
          </a:xfrm>
          <a:prstGeom prst="rect">
            <a:avLst/>
          </a:prstGeom>
          <a:noFill/>
        </p:spPr>
        <p:txBody>
          <a:bodyPr wrap="square" rtlCol="0">
            <a:spAutoFit/>
          </a:bodyPr>
          <a:lstStyle/>
          <a:p>
            <a:r>
              <a:rPr lang="en-US" sz="2400" dirty="0" smtClean="0"/>
              <a:t>In this we shrink the image stack into a smaller size steps:</a:t>
            </a:r>
            <a:endParaRPr lang="en-US" sz="2400" dirty="0"/>
          </a:p>
        </p:txBody>
      </p:sp>
      <p:sp>
        <p:nvSpPr>
          <p:cNvPr id="4" name="TextBox 3"/>
          <p:cNvSpPr txBox="1"/>
          <p:nvPr/>
        </p:nvSpPr>
        <p:spPr>
          <a:xfrm>
            <a:off x="323849" y="1571625"/>
            <a:ext cx="7210425" cy="1569660"/>
          </a:xfrm>
          <a:prstGeom prst="rect">
            <a:avLst/>
          </a:prstGeom>
          <a:noFill/>
        </p:spPr>
        <p:txBody>
          <a:bodyPr wrap="square" rtlCol="0">
            <a:spAutoFit/>
          </a:bodyPr>
          <a:lstStyle/>
          <a:p>
            <a:pPr marL="342900" indent="-342900">
              <a:buFont typeface="+mj-lt"/>
              <a:buAutoNum type="arabicPeriod"/>
            </a:pPr>
            <a:r>
              <a:rPr lang="en-US" sz="2400" dirty="0" smtClean="0"/>
              <a:t>Pick a window size (usually 2 or 3).</a:t>
            </a:r>
          </a:p>
          <a:p>
            <a:pPr marL="342900" indent="-342900">
              <a:buFont typeface="+mj-lt"/>
              <a:buAutoNum type="arabicPeriod"/>
            </a:pPr>
            <a:r>
              <a:rPr lang="en-US" sz="2400" dirty="0" smtClean="0"/>
              <a:t>Pick a stride (usually 2)</a:t>
            </a:r>
          </a:p>
          <a:p>
            <a:pPr marL="342900" indent="-342900">
              <a:buFont typeface="+mj-lt"/>
              <a:buAutoNum type="arabicPeriod"/>
            </a:pPr>
            <a:r>
              <a:rPr lang="en-US" sz="2400" dirty="0" smtClean="0"/>
              <a:t>Walk your windows across your filtered  images.</a:t>
            </a:r>
          </a:p>
          <a:p>
            <a:pPr marL="342900" indent="-342900">
              <a:buFont typeface="+mj-lt"/>
              <a:buAutoNum type="arabicPeriod"/>
            </a:pPr>
            <a:r>
              <a:rPr lang="en-US" sz="2400" dirty="0" smtClean="0"/>
              <a:t>From each window take the maximum value.</a:t>
            </a:r>
            <a:endParaRPr lang="en-US" sz="2400" dirty="0"/>
          </a:p>
        </p:txBody>
      </p:sp>
      <p:pic>
        <p:nvPicPr>
          <p:cNvPr id="5" name="Picture 4"/>
          <p:cNvPicPr>
            <a:picLocks noChangeAspect="1"/>
          </p:cNvPicPr>
          <p:nvPr/>
        </p:nvPicPr>
        <p:blipFill>
          <a:blip r:embed="rId2"/>
          <a:stretch>
            <a:fillRect/>
          </a:stretch>
        </p:blipFill>
        <p:spPr>
          <a:xfrm>
            <a:off x="7977187" y="1738401"/>
            <a:ext cx="2314575" cy="866775"/>
          </a:xfrm>
          <a:prstGeom prst="rect">
            <a:avLst/>
          </a:prstGeom>
        </p:spPr>
      </p:pic>
    </p:spTree>
    <p:extLst>
      <p:ext uri="{BB962C8B-B14F-4D97-AF65-F5344CB8AC3E}">
        <p14:creationId xmlns:p14="http://schemas.microsoft.com/office/powerpoint/2010/main" val="229165623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74652"/>
            <a:ext cx="7677150" cy="369332"/>
          </a:xfrm>
          <a:prstGeom prst="rect">
            <a:avLst/>
          </a:prstGeom>
          <a:noFill/>
        </p:spPr>
        <p:txBody>
          <a:bodyPr wrap="square" rtlCol="0">
            <a:spAutoFit/>
          </a:bodyPr>
          <a:lstStyle/>
          <a:p>
            <a:r>
              <a:rPr lang="en-US" b="1" u="sng" dirty="0" smtClean="0">
                <a:solidFill>
                  <a:schemeClr val="accent1"/>
                </a:solidFill>
              </a:rPr>
              <a:t>Calculating the maximum Value in each Window</a:t>
            </a:r>
            <a:endParaRPr lang="en-US" b="1" u="sng" dirty="0">
              <a:solidFill>
                <a:schemeClr val="accent1"/>
              </a:solidFill>
            </a:endParaRPr>
          </a:p>
        </p:txBody>
      </p:sp>
      <p:sp>
        <p:nvSpPr>
          <p:cNvPr id="3" name="TextBox 2"/>
          <p:cNvSpPr txBox="1"/>
          <p:nvPr/>
        </p:nvSpPr>
        <p:spPr>
          <a:xfrm>
            <a:off x="0" y="895350"/>
            <a:ext cx="12191999" cy="1200329"/>
          </a:xfrm>
          <a:prstGeom prst="rect">
            <a:avLst/>
          </a:prstGeom>
          <a:noFill/>
        </p:spPr>
        <p:txBody>
          <a:bodyPr wrap="square" rtlCol="0">
            <a:spAutoFit/>
          </a:bodyPr>
          <a:lstStyle/>
          <a:p>
            <a:r>
              <a:rPr lang="en-US" sz="2400" dirty="0" smtClean="0"/>
              <a:t>Let’s start with our first filtered image</a:t>
            </a:r>
          </a:p>
          <a:p>
            <a:r>
              <a:rPr lang="en-US" sz="2400" dirty="0" smtClean="0"/>
              <a:t>In our first window the maximum or highest value is 1, so we track that and move the window two strides.</a:t>
            </a:r>
            <a:endParaRPr lang="en-US" sz="2400" dirty="0"/>
          </a:p>
        </p:txBody>
      </p:sp>
      <p:pic>
        <p:nvPicPr>
          <p:cNvPr id="4" name="Picture 3"/>
          <p:cNvPicPr>
            <a:picLocks noChangeAspect="1"/>
          </p:cNvPicPr>
          <p:nvPr/>
        </p:nvPicPr>
        <p:blipFill>
          <a:blip r:embed="rId2"/>
          <a:stretch>
            <a:fillRect/>
          </a:stretch>
        </p:blipFill>
        <p:spPr>
          <a:xfrm>
            <a:off x="342900" y="2438400"/>
            <a:ext cx="3867150" cy="3467100"/>
          </a:xfrm>
          <a:prstGeom prst="rect">
            <a:avLst/>
          </a:prstGeom>
        </p:spPr>
      </p:pic>
      <p:pic>
        <p:nvPicPr>
          <p:cNvPr id="5" name="Picture 4"/>
          <p:cNvPicPr>
            <a:picLocks noChangeAspect="1"/>
          </p:cNvPicPr>
          <p:nvPr/>
        </p:nvPicPr>
        <p:blipFill>
          <a:blip r:embed="rId3"/>
          <a:stretch>
            <a:fillRect/>
          </a:stretch>
        </p:blipFill>
        <p:spPr>
          <a:xfrm>
            <a:off x="7548562" y="3128962"/>
            <a:ext cx="3419475" cy="2085975"/>
          </a:xfrm>
          <a:prstGeom prst="rect">
            <a:avLst/>
          </a:prstGeom>
        </p:spPr>
      </p:pic>
      <p:cxnSp>
        <p:nvCxnSpPr>
          <p:cNvPr id="7" name="Elbow Connector 6"/>
          <p:cNvCxnSpPr/>
          <p:nvPr/>
        </p:nvCxnSpPr>
        <p:spPr>
          <a:xfrm>
            <a:off x="4181475" y="2971800"/>
            <a:ext cx="3381375" cy="409575"/>
          </a:xfrm>
          <a:prstGeom prst="bentConnector3">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29759123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104775"/>
            <a:ext cx="11639550" cy="646331"/>
          </a:xfrm>
          <a:prstGeom prst="rect">
            <a:avLst/>
          </a:prstGeom>
          <a:noFill/>
        </p:spPr>
        <p:txBody>
          <a:bodyPr wrap="square" rtlCol="0">
            <a:spAutoFit/>
          </a:bodyPr>
          <a:lstStyle/>
          <a:p>
            <a:r>
              <a:rPr lang="en-US" sz="3600" b="1" u="sng" dirty="0" smtClean="0">
                <a:solidFill>
                  <a:schemeClr val="accent1"/>
                </a:solidFill>
              </a:rPr>
              <a:t>Moving the window Across the Entire Image</a:t>
            </a:r>
            <a:endParaRPr lang="en-US" sz="3600" b="1" u="sng" dirty="0">
              <a:solidFill>
                <a:schemeClr val="accent1"/>
              </a:solidFill>
            </a:endParaRPr>
          </a:p>
        </p:txBody>
      </p:sp>
      <p:pic>
        <p:nvPicPr>
          <p:cNvPr id="3" name="Picture 2"/>
          <p:cNvPicPr>
            <a:picLocks noChangeAspect="1"/>
          </p:cNvPicPr>
          <p:nvPr/>
        </p:nvPicPr>
        <p:blipFill>
          <a:blip r:embed="rId2"/>
          <a:stretch>
            <a:fillRect/>
          </a:stretch>
        </p:blipFill>
        <p:spPr>
          <a:xfrm>
            <a:off x="752475" y="1709737"/>
            <a:ext cx="10039350" cy="3876675"/>
          </a:xfrm>
          <a:prstGeom prst="rect">
            <a:avLst/>
          </a:prstGeom>
        </p:spPr>
      </p:pic>
    </p:spTree>
    <p:extLst>
      <p:ext uri="{BB962C8B-B14F-4D97-AF65-F5344CB8AC3E}">
        <p14:creationId xmlns:p14="http://schemas.microsoft.com/office/powerpoint/2010/main" val="28792752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52090"/>
            <a:ext cx="9810750" cy="646331"/>
          </a:xfrm>
          <a:prstGeom prst="rect">
            <a:avLst/>
          </a:prstGeom>
          <a:noFill/>
        </p:spPr>
        <p:txBody>
          <a:bodyPr wrap="square" rtlCol="0">
            <a:spAutoFit/>
          </a:bodyPr>
          <a:lstStyle/>
          <a:p>
            <a:r>
              <a:rPr lang="en-US" sz="3600" b="1" dirty="0" smtClean="0">
                <a:solidFill>
                  <a:schemeClr val="accent1"/>
                </a:solidFill>
              </a:rPr>
              <a:t>Output After Passing Through Pooling Layer</a:t>
            </a:r>
            <a:endParaRPr lang="en-US" sz="3600" b="1" dirty="0">
              <a:solidFill>
                <a:schemeClr val="accent1"/>
              </a:solidFill>
            </a:endParaRPr>
          </a:p>
        </p:txBody>
      </p:sp>
      <p:pic>
        <p:nvPicPr>
          <p:cNvPr id="3" name="Picture 2"/>
          <p:cNvPicPr>
            <a:picLocks noChangeAspect="1"/>
          </p:cNvPicPr>
          <p:nvPr/>
        </p:nvPicPr>
        <p:blipFill>
          <a:blip r:embed="rId2"/>
          <a:stretch>
            <a:fillRect/>
          </a:stretch>
        </p:blipFill>
        <p:spPr>
          <a:xfrm>
            <a:off x="1190625" y="778907"/>
            <a:ext cx="2071688" cy="5736193"/>
          </a:xfrm>
          <a:prstGeom prst="rect">
            <a:avLst/>
          </a:prstGeom>
        </p:spPr>
      </p:pic>
      <p:pic>
        <p:nvPicPr>
          <p:cNvPr id="4" name="Picture 3"/>
          <p:cNvPicPr>
            <a:picLocks noChangeAspect="1"/>
          </p:cNvPicPr>
          <p:nvPr/>
        </p:nvPicPr>
        <p:blipFill>
          <a:blip r:embed="rId3"/>
          <a:stretch>
            <a:fillRect/>
          </a:stretch>
        </p:blipFill>
        <p:spPr>
          <a:xfrm>
            <a:off x="4333875" y="1333500"/>
            <a:ext cx="3295650" cy="4733925"/>
          </a:xfrm>
          <a:prstGeom prst="rect">
            <a:avLst/>
          </a:prstGeom>
        </p:spPr>
      </p:pic>
      <p:pic>
        <p:nvPicPr>
          <p:cNvPr id="5" name="Picture 4"/>
          <p:cNvPicPr>
            <a:picLocks noChangeAspect="1"/>
          </p:cNvPicPr>
          <p:nvPr/>
        </p:nvPicPr>
        <p:blipFill>
          <a:blip r:embed="rId4"/>
          <a:stretch>
            <a:fillRect/>
          </a:stretch>
        </p:blipFill>
        <p:spPr>
          <a:xfrm>
            <a:off x="7905750" y="594241"/>
            <a:ext cx="3371850" cy="6263759"/>
          </a:xfrm>
          <a:prstGeom prst="rect">
            <a:avLst/>
          </a:prstGeom>
        </p:spPr>
      </p:pic>
    </p:spTree>
    <p:extLst>
      <p:ext uri="{BB962C8B-B14F-4D97-AF65-F5344CB8AC3E}">
        <p14:creationId xmlns:p14="http://schemas.microsoft.com/office/powerpoint/2010/main" val="408339567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552575" y="2676525"/>
            <a:ext cx="8753475" cy="646331"/>
          </a:xfrm>
          <a:prstGeom prst="rect">
            <a:avLst/>
          </a:prstGeom>
          <a:noFill/>
        </p:spPr>
        <p:txBody>
          <a:bodyPr wrap="square" rtlCol="0">
            <a:spAutoFit/>
          </a:bodyPr>
          <a:lstStyle/>
          <a:p>
            <a:pPr algn="ctr"/>
            <a:r>
              <a:rPr lang="en-US" sz="3600" b="1" dirty="0" smtClean="0"/>
              <a:t>Stacking up the Layers</a:t>
            </a:r>
            <a:endParaRPr lang="en-US" sz="3600" b="1" dirty="0"/>
          </a:p>
        </p:txBody>
      </p:sp>
    </p:spTree>
    <p:extLst>
      <p:ext uri="{BB962C8B-B14F-4D97-AF65-F5344CB8AC3E}">
        <p14:creationId xmlns:p14="http://schemas.microsoft.com/office/powerpoint/2010/main" val="37197630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76200"/>
            <a:ext cx="4733925" cy="646331"/>
          </a:xfrm>
          <a:prstGeom prst="rect">
            <a:avLst/>
          </a:prstGeom>
          <a:noFill/>
        </p:spPr>
        <p:txBody>
          <a:bodyPr wrap="square" rtlCol="0">
            <a:spAutoFit/>
          </a:bodyPr>
          <a:lstStyle/>
          <a:p>
            <a:r>
              <a:rPr lang="en-US" sz="3600" b="1" u="sng" dirty="0" smtClean="0">
                <a:solidFill>
                  <a:schemeClr val="accent1"/>
                </a:solidFill>
              </a:rPr>
              <a:t>Stacking up the Layers</a:t>
            </a:r>
            <a:endParaRPr lang="en-US" sz="3600" b="1" u="sng" dirty="0">
              <a:solidFill>
                <a:schemeClr val="accent1"/>
              </a:solidFill>
            </a:endParaRPr>
          </a:p>
        </p:txBody>
      </p:sp>
      <p:pic>
        <p:nvPicPr>
          <p:cNvPr id="3" name="Picture 2"/>
          <p:cNvPicPr>
            <a:picLocks noChangeAspect="1"/>
          </p:cNvPicPr>
          <p:nvPr/>
        </p:nvPicPr>
        <p:blipFill>
          <a:blip r:embed="rId2"/>
          <a:stretch>
            <a:fillRect/>
          </a:stretch>
        </p:blipFill>
        <p:spPr>
          <a:xfrm>
            <a:off x="381000" y="1581150"/>
            <a:ext cx="3133725" cy="2933700"/>
          </a:xfrm>
          <a:prstGeom prst="rect">
            <a:avLst/>
          </a:prstGeom>
        </p:spPr>
      </p:pic>
      <p:pic>
        <p:nvPicPr>
          <p:cNvPr id="4" name="Picture 3"/>
          <p:cNvPicPr>
            <a:picLocks noChangeAspect="1"/>
          </p:cNvPicPr>
          <p:nvPr/>
        </p:nvPicPr>
        <p:blipFill>
          <a:blip r:embed="rId3"/>
          <a:stretch>
            <a:fillRect/>
          </a:stretch>
        </p:blipFill>
        <p:spPr>
          <a:xfrm>
            <a:off x="4217193" y="895350"/>
            <a:ext cx="3981450" cy="4429125"/>
          </a:xfrm>
          <a:prstGeom prst="rect">
            <a:avLst/>
          </a:prstGeom>
        </p:spPr>
      </p:pic>
      <p:pic>
        <p:nvPicPr>
          <p:cNvPr id="5" name="Picture 4"/>
          <p:cNvPicPr>
            <a:picLocks noChangeAspect="1"/>
          </p:cNvPicPr>
          <p:nvPr/>
        </p:nvPicPr>
        <p:blipFill>
          <a:blip r:embed="rId4"/>
          <a:stretch>
            <a:fillRect/>
          </a:stretch>
        </p:blipFill>
        <p:spPr>
          <a:xfrm>
            <a:off x="9034462" y="904875"/>
            <a:ext cx="2333625" cy="4419600"/>
          </a:xfrm>
          <a:prstGeom prst="rect">
            <a:avLst/>
          </a:prstGeom>
        </p:spPr>
      </p:pic>
    </p:spTree>
    <p:extLst>
      <p:ext uri="{BB962C8B-B14F-4D97-AF65-F5344CB8AC3E}">
        <p14:creationId xmlns:p14="http://schemas.microsoft.com/office/powerpoint/2010/main" val="216667724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0"/>
            <a:ext cx="4781550" cy="646331"/>
          </a:xfrm>
          <a:prstGeom prst="rect">
            <a:avLst/>
          </a:prstGeom>
          <a:noFill/>
        </p:spPr>
        <p:txBody>
          <a:bodyPr wrap="square" rtlCol="0">
            <a:spAutoFit/>
          </a:bodyPr>
          <a:lstStyle/>
          <a:p>
            <a:r>
              <a:rPr lang="en-US" sz="3600" b="1" u="sng" dirty="0" smtClean="0">
                <a:solidFill>
                  <a:schemeClr val="accent1"/>
                </a:solidFill>
              </a:rPr>
              <a:t>Stacking up the Layers</a:t>
            </a:r>
            <a:endParaRPr lang="en-US" sz="3600" b="1" u="sng" dirty="0">
              <a:solidFill>
                <a:schemeClr val="accent1"/>
              </a:solidFill>
            </a:endParaRPr>
          </a:p>
        </p:txBody>
      </p:sp>
      <p:pic>
        <p:nvPicPr>
          <p:cNvPr id="3" name="Picture 2"/>
          <p:cNvPicPr>
            <a:picLocks noChangeAspect="1"/>
          </p:cNvPicPr>
          <p:nvPr/>
        </p:nvPicPr>
        <p:blipFill>
          <a:blip r:embed="rId2"/>
          <a:stretch>
            <a:fillRect/>
          </a:stretch>
        </p:blipFill>
        <p:spPr>
          <a:xfrm>
            <a:off x="342900" y="2343150"/>
            <a:ext cx="2019300" cy="2000250"/>
          </a:xfrm>
          <a:prstGeom prst="rect">
            <a:avLst/>
          </a:prstGeom>
        </p:spPr>
      </p:pic>
      <p:pic>
        <p:nvPicPr>
          <p:cNvPr id="4" name="Picture 3"/>
          <p:cNvPicPr>
            <a:picLocks noChangeAspect="1"/>
          </p:cNvPicPr>
          <p:nvPr/>
        </p:nvPicPr>
        <p:blipFill>
          <a:blip r:embed="rId3"/>
          <a:stretch>
            <a:fillRect/>
          </a:stretch>
        </p:blipFill>
        <p:spPr>
          <a:xfrm>
            <a:off x="2362200" y="952500"/>
            <a:ext cx="7791450" cy="4495800"/>
          </a:xfrm>
          <a:prstGeom prst="rect">
            <a:avLst/>
          </a:prstGeom>
        </p:spPr>
      </p:pic>
      <p:pic>
        <p:nvPicPr>
          <p:cNvPr id="5" name="Picture 4"/>
          <p:cNvPicPr>
            <a:picLocks noChangeAspect="1"/>
          </p:cNvPicPr>
          <p:nvPr/>
        </p:nvPicPr>
        <p:blipFill>
          <a:blip r:embed="rId4"/>
          <a:stretch>
            <a:fillRect/>
          </a:stretch>
        </p:blipFill>
        <p:spPr>
          <a:xfrm>
            <a:off x="10248900" y="1457325"/>
            <a:ext cx="1466850" cy="3486150"/>
          </a:xfrm>
          <a:prstGeom prst="rect">
            <a:avLst/>
          </a:prstGeom>
        </p:spPr>
      </p:pic>
    </p:spTree>
    <p:extLst>
      <p:ext uri="{BB962C8B-B14F-4D97-AF65-F5344CB8AC3E}">
        <p14:creationId xmlns:p14="http://schemas.microsoft.com/office/powerpoint/2010/main" val="272112372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 y="298"/>
            <a:ext cx="7248525" cy="646331"/>
          </a:xfrm>
          <a:prstGeom prst="rect">
            <a:avLst/>
          </a:prstGeom>
          <a:noFill/>
        </p:spPr>
        <p:txBody>
          <a:bodyPr wrap="square" rtlCol="0">
            <a:spAutoFit/>
          </a:bodyPr>
          <a:lstStyle/>
          <a:p>
            <a:r>
              <a:rPr lang="en-US" sz="3600" b="1" u="sng" dirty="0" smtClean="0">
                <a:solidFill>
                  <a:schemeClr val="accent1"/>
                </a:solidFill>
              </a:rPr>
              <a:t>Fully Connected Layer</a:t>
            </a:r>
            <a:endParaRPr lang="en-US" sz="3600" b="1" u="sng" dirty="0">
              <a:solidFill>
                <a:schemeClr val="accent1"/>
              </a:solidFill>
            </a:endParaRPr>
          </a:p>
        </p:txBody>
      </p:sp>
      <p:sp>
        <p:nvSpPr>
          <p:cNvPr id="3" name="TextBox 2"/>
          <p:cNvSpPr txBox="1"/>
          <p:nvPr/>
        </p:nvSpPr>
        <p:spPr>
          <a:xfrm>
            <a:off x="0" y="866775"/>
            <a:ext cx="12192000" cy="830997"/>
          </a:xfrm>
          <a:prstGeom prst="rect">
            <a:avLst/>
          </a:prstGeom>
          <a:noFill/>
        </p:spPr>
        <p:txBody>
          <a:bodyPr wrap="square" rtlCol="0">
            <a:spAutoFit/>
          </a:bodyPr>
          <a:lstStyle/>
          <a:p>
            <a:r>
              <a:rPr lang="en-US" sz="2400" dirty="0" smtClean="0"/>
              <a:t>This is final layer where the actual classification happens</a:t>
            </a:r>
          </a:p>
          <a:p>
            <a:r>
              <a:rPr lang="en-US" sz="2400" dirty="0" smtClean="0"/>
              <a:t>Here we take our filtered and shirked images and put them into a single list</a:t>
            </a:r>
            <a:endParaRPr lang="en-US" sz="2400" dirty="0"/>
          </a:p>
        </p:txBody>
      </p:sp>
      <p:pic>
        <p:nvPicPr>
          <p:cNvPr id="4" name="Picture 3"/>
          <p:cNvPicPr>
            <a:picLocks noChangeAspect="1"/>
          </p:cNvPicPr>
          <p:nvPr/>
        </p:nvPicPr>
        <p:blipFill>
          <a:blip r:embed="rId2"/>
          <a:stretch>
            <a:fillRect/>
          </a:stretch>
        </p:blipFill>
        <p:spPr>
          <a:xfrm>
            <a:off x="1504950" y="1676400"/>
            <a:ext cx="1466850" cy="3486150"/>
          </a:xfrm>
          <a:prstGeom prst="rect">
            <a:avLst/>
          </a:prstGeom>
        </p:spPr>
      </p:pic>
      <p:pic>
        <p:nvPicPr>
          <p:cNvPr id="5" name="Picture 4"/>
          <p:cNvPicPr>
            <a:picLocks noChangeAspect="1"/>
          </p:cNvPicPr>
          <p:nvPr/>
        </p:nvPicPr>
        <p:blipFill>
          <a:blip r:embed="rId3"/>
          <a:stretch>
            <a:fillRect/>
          </a:stretch>
        </p:blipFill>
        <p:spPr>
          <a:xfrm>
            <a:off x="7600950" y="1772424"/>
            <a:ext cx="914400" cy="3514725"/>
          </a:xfrm>
          <a:prstGeom prst="rect">
            <a:avLst/>
          </a:prstGeom>
        </p:spPr>
      </p:pic>
    </p:spTree>
    <p:extLst>
      <p:ext uri="{BB962C8B-B14F-4D97-AF65-F5344CB8AC3E}">
        <p14:creationId xmlns:p14="http://schemas.microsoft.com/office/powerpoint/2010/main" val="5661389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601200" y="4319247"/>
            <a:ext cx="51758" cy="45719"/>
          </a:xfrm>
          <a:prstGeom prst="rect">
            <a:avLst/>
          </a:prstGeom>
          <a:noFill/>
        </p:spPr>
        <p:txBody>
          <a:bodyPr wrap="square" rtlCol="0">
            <a:spAutoFit/>
          </a:bodyPr>
          <a:lstStyle/>
          <a:p>
            <a:endParaRPr lang="en-US"/>
          </a:p>
        </p:txBody>
      </p:sp>
      <p:sp>
        <p:nvSpPr>
          <p:cNvPr id="3" name="TextBox 2"/>
          <p:cNvSpPr txBox="1"/>
          <p:nvPr/>
        </p:nvSpPr>
        <p:spPr>
          <a:xfrm>
            <a:off x="3196444" y="2056142"/>
            <a:ext cx="5814204" cy="1200329"/>
          </a:xfrm>
          <a:prstGeom prst="rect">
            <a:avLst/>
          </a:prstGeom>
          <a:noFill/>
        </p:spPr>
        <p:txBody>
          <a:bodyPr wrap="square" rtlCol="0">
            <a:spAutoFit/>
          </a:bodyPr>
          <a:lstStyle/>
          <a:p>
            <a:pPr algn="ctr"/>
            <a:r>
              <a:rPr lang="en-US" sz="3600" b="1" dirty="0" smtClean="0"/>
              <a:t>Why Not Fully Connected Networks</a:t>
            </a:r>
            <a:endParaRPr lang="en-US" sz="3600" b="1" dirty="0"/>
          </a:p>
        </p:txBody>
      </p:sp>
    </p:spTree>
    <p:extLst>
      <p:ext uri="{BB962C8B-B14F-4D97-AF65-F5344CB8AC3E}">
        <p14:creationId xmlns:p14="http://schemas.microsoft.com/office/powerpoint/2010/main" val="177494517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62984"/>
            <a:ext cx="4029075" cy="646331"/>
          </a:xfrm>
          <a:prstGeom prst="rect">
            <a:avLst/>
          </a:prstGeom>
          <a:noFill/>
        </p:spPr>
        <p:txBody>
          <a:bodyPr wrap="square" rtlCol="0">
            <a:spAutoFit/>
          </a:bodyPr>
          <a:lstStyle/>
          <a:p>
            <a:r>
              <a:rPr lang="en-US" sz="3600" b="1" u="sng" dirty="0" smtClean="0">
                <a:solidFill>
                  <a:schemeClr val="accent1"/>
                </a:solidFill>
              </a:rPr>
              <a:t>Output</a:t>
            </a:r>
          </a:p>
        </p:txBody>
      </p:sp>
      <p:sp>
        <p:nvSpPr>
          <p:cNvPr id="3" name="TextBox 2"/>
          <p:cNvSpPr txBox="1"/>
          <p:nvPr/>
        </p:nvSpPr>
        <p:spPr>
          <a:xfrm>
            <a:off x="0" y="847725"/>
            <a:ext cx="12192000" cy="1200329"/>
          </a:xfrm>
          <a:prstGeom prst="rect">
            <a:avLst/>
          </a:prstGeom>
          <a:noFill/>
        </p:spPr>
        <p:txBody>
          <a:bodyPr wrap="square" rtlCol="0">
            <a:spAutoFit/>
          </a:bodyPr>
          <a:lstStyle/>
          <a:p>
            <a:r>
              <a:rPr lang="en-US" sz="2400" dirty="0" smtClean="0"/>
              <a:t>When we feed in, ‘X’ and ‘O’. Then there will be some element in the vector that will be high.</a:t>
            </a:r>
          </a:p>
          <a:p>
            <a:r>
              <a:rPr lang="en-US" sz="2400" dirty="0" smtClean="0"/>
              <a:t>Consider the image below, as you can see for ‘X’ there are different element that high and similarly, for ‘O’ we have different elements that are high.</a:t>
            </a:r>
          </a:p>
        </p:txBody>
      </p:sp>
      <p:pic>
        <p:nvPicPr>
          <p:cNvPr id="4" name="Picture 3"/>
          <p:cNvPicPr>
            <a:picLocks noChangeAspect="1"/>
          </p:cNvPicPr>
          <p:nvPr/>
        </p:nvPicPr>
        <p:blipFill>
          <a:blip r:embed="rId2"/>
          <a:stretch>
            <a:fillRect/>
          </a:stretch>
        </p:blipFill>
        <p:spPr>
          <a:xfrm>
            <a:off x="628650" y="2047875"/>
            <a:ext cx="3762375" cy="3581400"/>
          </a:xfrm>
          <a:prstGeom prst="rect">
            <a:avLst/>
          </a:prstGeom>
        </p:spPr>
      </p:pic>
      <p:pic>
        <p:nvPicPr>
          <p:cNvPr id="5" name="Picture 4"/>
          <p:cNvPicPr>
            <a:picLocks noChangeAspect="1"/>
          </p:cNvPicPr>
          <p:nvPr/>
        </p:nvPicPr>
        <p:blipFill>
          <a:blip r:embed="rId3"/>
          <a:stretch>
            <a:fillRect/>
          </a:stretch>
        </p:blipFill>
        <p:spPr>
          <a:xfrm>
            <a:off x="6600825" y="2152650"/>
            <a:ext cx="3752850" cy="3476625"/>
          </a:xfrm>
          <a:prstGeom prst="rect">
            <a:avLst/>
          </a:prstGeom>
        </p:spPr>
      </p:pic>
    </p:spTree>
    <p:extLst>
      <p:ext uri="{BB962C8B-B14F-4D97-AF65-F5344CB8AC3E}">
        <p14:creationId xmlns:p14="http://schemas.microsoft.com/office/powerpoint/2010/main" val="145878452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0"/>
            <a:ext cx="3800475" cy="646331"/>
          </a:xfrm>
          <a:prstGeom prst="rect">
            <a:avLst/>
          </a:prstGeom>
          <a:noFill/>
        </p:spPr>
        <p:txBody>
          <a:bodyPr wrap="square" rtlCol="0">
            <a:spAutoFit/>
          </a:bodyPr>
          <a:lstStyle/>
          <a:p>
            <a:r>
              <a:rPr lang="en-US" sz="3600" b="1" u="sng" dirty="0" smtClean="0">
                <a:solidFill>
                  <a:schemeClr val="accent1"/>
                </a:solidFill>
              </a:rPr>
              <a:t>Prediction</a:t>
            </a:r>
            <a:endParaRPr lang="en-US" sz="3600" b="1" u="sng" dirty="0">
              <a:solidFill>
                <a:schemeClr val="accent1"/>
              </a:solidFill>
            </a:endParaRPr>
          </a:p>
        </p:txBody>
      </p:sp>
      <p:sp>
        <p:nvSpPr>
          <p:cNvPr id="3" name="TextBox 2"/>
          <p:cNvSpPr txBox="1"/>
          <p:nvPr/>
        </p:nvSpPr>
        <p:spPr>
          <a:xfrm>
            <a:off x="304799" y="1156751"/>
            <a:ext cx="7286626" cy="461665"/>
          </a:xfrm>
          <a:prstGeom prst="rect">
            <a:avLst/>
          </a:prstGeom>
          <a:noFill/>
        </p:spPr>
        <p:txBody>
          <a:bodyPr wrap="square" rtlCol="0">
            <a:spAutoFit/>
          </a:bodyPr>
          <a:lstStyle/>
          <a:p>
            <a:r>
              <a:rPr lang="en-US" sz="2400" dirty="0" smtClean="0"/>
              <a:t>Consider the below list of a new input image:</a:t>
            </a:r>
            <a:endParaRPr lang="en-US" sz="2400" dirty="0"/>
          </a:p>
        </p:txBody>
      </p:sp>
      <p:pic>
        <p:nvPicPr>
          <p:cNvPr id="4" name="Picture 3"/>
          <p:cNvPicPr>
            <a:picLocks noChangeAspect="1"/>
          </p:cNvPicPr>
          <p:nvPr/>
        </p:nvPicPr>
        <p:blipFill>
          <a:blip r:embed="rId2"/>
          <a:stretch>
            <a:fillRect/>
          </a:stretch>
        </p:blipFill>
        <p:spPr>
          <a:xfrm>
            <a:off x="1800224" y="2128837"/>
            <a:ext cx="1000125" cy="3571875"/>
          </a:xfrm>
          <a:prstGeom prst="rect">
            <a:avLst/>
          </a:prstGeom>
        </p:spPr>
      </p:pic>
    </p:spTree>
    <p:extLst>
      <p:ext uri="{BB962C8B-B14F-4D97-AF65-F5344CB8AC3E}">
        <p14:creationId xmlns:p14="http://schemas.microsoft.com/office/powerpoint/2010/main" val="85707633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40095"/>
            <a:ext cx="3800475" cy="646331"/>
          </a:xfrm>
          <a:prstGeom prst="rect">
            <a:avLst/>
          </a:prstGeom>
          <a:noFill/>
        </p:spPr>
        <p:txBody>
          <a:bodyPr wrap="square" rtlCol="0">
            <a:spAutoFit/>
          </a:bodyPr>
          <a:lstStyle/>
          <a:p>
            <a:r>
              <a:rPr lang="en-US" sz="3600" b="1" u="sng" dirty="0" smtClean="0">
                <a:solidFill>
                  <a:schemeClr val="accent1"/>
                </a:solidFill>
              </a:rPr>
              <a:t>Prediction</a:t>
            </a:r>
            <a:endParaRPr lang="en-US" sz="3600" b="1" u="sng" dirty="0">
              <a:solidFill>
                <a:schemeClr val="accent1"/>
              </a:solidFill>
            </a:endParaRPr>
          </a:p>
        </p:txBody>
      </p:sp>
      <p:sp>
        <p:nvSpPr>
          <p:cNvPr id="3" name="TextBox 2"/>
          <p:cNvSpPr txBox="1"/>
          <p:nvPr/>
        </p:nvSpPr>
        <p:spPr>
          <a:xfrm>
            <a:off x="666749" y="1176799"/>
            <a:ext cx="8086726" cy="461665"/>
          </a:xfrm>
          <a:prstGeom prst="rect">
            <a:avLst/>
          </a:prstGeom>
          <a:noFill/>
        </p:spPr>
        <p:txBody>
          <a:bodyPr wrap="square" rtlCol="0">
            <a:spAutoFit/>
          </a:bodyPr>
          <a:lstStyle/>
          <a:p>
            <a:r>
              <a:rPr lang="en-US" sz="2400" dirty="0" smtClean="0"/>
              <a:t>Consider the below list of a new input image:</a:t>
            </a:r>
            <a:endParaRPr lang="en-US" sz="2400" dirty="0"/>
          </a:p>
        </p:txBody>
      </p:sp>
      <p:pic>
        <p:nvPicPr>
          <p:cNvPr id="4" name="Picture 3"/>
          <p:cNvPicPr>
            <a:picLocks noChangeAspect="1"/>
          </p:cNvPicPr>
          <p:nvPr/>
        </p:nvPicPr>
        <p:blipFill>
          <a:blip r:embed="rId2"/>
          <a:stretch>
            <a:fillRect/>
          </a:stretch>
        </p:blipFill>
        <p:spPr>
          <a:xfrm>
            <a:off x="1800224" y="2128837"/>
            <a:ext cx="1000125" cy="3571875"/>
          </a:xfrm>
          <a:prstGeom prst="rect">
            <a:avLst/>
          </a:prstGeom>
        </p:spPr>
      </p:pic>
      <p:sp>
        <p:nvSpPr>
          <p:cNvPr id="5" name="TextBox 4"/>
          <p:cNvSpPr txBox="1"/>
          <p:nvPr/>
        </p:nvSpPr>
        <p:spPr>
          <a:xfrm>
            <a:off x="4543424" y="3238500"/>
            <a:ext cx="5953125" cy="461665"/>
          </a:xfrm>
          <a:prstGeom prst="rect">
            <a:avLst/>
          </a:prstGeom>
          <a:noFill/>
        </p:spPr>
        <p:txBody>
          <a:bodyPr wrap="square" rtlCol="0">
            <a:spAutoFit/>
          </a:bodyPr>
          <a:lstStyle/>
          <a:p>
            <a:r>
              <a:rPr lang="en-US" sz="2400" dirty="0" smtClean="0">
                <a:solidFill>
                  <a:schemeClr val="accent1"/>
                </a:solidFill>
              </a:rPr>
              <a:t>Let’s compare this with the list of ‘</a:t>
            </a:r>
            <a:r>
              <a:rPr lang="en-US" sz="2400" dirty="0" smtClean="0"/>
              <a:t>X</a:t>
            </a:r>
            <a:r>
              <a:rPr lang="en-US" sz="2400" dirty="0" smtClean="0">
                <a:solidFill>
                  <a:schemeClr val="accent1"/>
                </a:solidFill>
              </a:rPr>
              <a:t>’ and ‘</a:t>
            </a:r>
            <a:r>
              <a:rPr lang="en-US" sz="2400" dirty="0" smtClean="0"/>
              <a:t>0</a:t>
            </a:r>
            <a:r>
              <a:rPr lang="en-US" sz="2400" dirty="0" smtClean="0">
                <a:solidFill>
                  <a:schemeClr val="accent1"/>
                </a:solidFill>
              </a:rPr>
              <a:t>’</a:t>
            </a:r>
            <a:endParaRPr lang="en-US" sz="2400" dirty="0">
              <a:solidFill>
                <a:schemeClr val="accent1"/>
              </a:solidFill>
            </a:endParaRPr>
          </a:p>
        </p:txBody>
      </p:sp>
    </p:spTree>
    <p:extLst>
      <p:ext uri="{BB962C8B-B14F-4D97-AF65-F5344CB8AC3E}">
        <p14:creationId xmlns:p14="http://schemas.microsoft.com/office/powerpoint/2010/main" val="133020183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9050" y="103405"/>
            <a:ext cx="8877300" cy="646331"/>
          </a:xfrm>
          <a:prstGeom prst="rect">
            <a:avLst/>
          </a:prstGeom>
          <a:noFill/>
        </p:spPr>
        <p:txBody>
          <a:bodyPr wrap="square" rtlCol="0">
            <a:spAutoFit/>
          </a:bodyPr>
          <a:lstStyle/>
          <a:p>
            <a:r>
              <a:rPr lang="en-US" sz="3600" b="1" dirty="0" smtClean="0">
                <a:solidFill>
                  <a:schemeClr val="accent1"/>
                </a:solidFill>
              </a:rPr>
              <a:t>Comparing the input Vector with X</a:t>
            </a:r>
            <a:endParaRPr lang="en-US" sz="3600" b="1" dirty="0">
              <a:solidFill>
                <a:schemeClr val="accent1"/>
              </a:solidFill>
            </a:endParaRPr>
          </a:p>
        </p:txBody>
      </p:sp>
      <p:pic>
        <p:nvPicPr>
          <p:cNvPr id="3" name="Picture 2"/>
          <p:cNvPicPr>
            <a:picLocks noChangeAspect="1"/>
          </p:cNvPicPr>
          <p:nvPr/>
        </p:nvPicPr>
        <p:blipFill>
          <a:blip r:embed="rId2"/>
          <a:stretch>
            <a:fillRect/>
          </a:stretch>
        </p:blipFill>
        <p:spPr>
          <a:xfrm>
            <a:off x="1147762" y="1123950"/>
            <a:ext cx="1057275" cy="3590925"/>
          </a:xfrm>
          <a:prstGeom prst="rect">
            <a:avLst/>
          </a:prstGeom>
        </p:spPr>
      </p:pic>
      <p:sp>
        <p:nvSpPr>
          <p:cNvPr id="5" name="TextBox 4"/>
          <p:cNvSpPr txBox="1"/>
          <p:nvPr/>
        </p:nvSpPr>
        <p:spPr>
          <a:xfrm>
            <a:off x="2990849" y="1565493"/>
            <a:ext cx="1257300" cy="369332"/>
          </a:xfrm>
          <a:prstGeom prst="rect">
            <a:avLst/>
          </a:prstGeom>
          <a:noFill/>
        </p:spPr>
        <p:txBody>
          <a:bodyPr wrap="square" rtlCol="0">
            <a:spAutoFit/>
          </a:bodyPr>
          <a:lstStyle/>
          <a:p>
            <a:r>
              <a:rPr lang="en-US" dirty="0" smtClean="0"/>
              <a:t>Sum</a:t>
            </a:r>
            <a:endParaRPr lang="en-US" dirty="0"/>
          </a:p>
        </p:txBody>
      </p:sp>
      <p:sp>
        <p:nvSpPr>
          <p:cNvPr id="6" name="TextBox 5"/>
          <p:cNvSpPr txBox="1"/>
          <p:nvPr/>
        </p:nvSpPr>
        <p:spPr>
          <a:xfrm>
            <a:off x="7615237" y="1511736"/>
            <a:ext cx="1962150" cy="369332"/>
          </a:xfrm>
          <a:prstGeom prst="rect">
            <a:avLst/>
          </a:prstGeom>
          <a:noFill/>
        </p:spPr>
        <p:txBody>
          <a:bodyPr wrap="square" rtlCol="0">
            <a:spAutoFit/>
          </a:bodyPr>
          <a:lstStyle/>
          <a:p>
            <a:r>
              <a:rPr lang="en-US" dirty="0" smtClean="0"/>
              <a:t>Sum</a:t>
            </a:r>
            <a:endParaRPr lang="en-US" dirty="0"/>
          </a:p>
        </p:txBody>
      </p:sp>
      <p:sp>
        <p:nvSpPr>
          <p:cNvPr id="7" name="Right Arrow 6"/>
          <p:cNvSpPr/>
          <p:nvPr/>
        </p:nvSpPr>
        <p:spPr>
          <a:xfrm>
            <a:off x="2909887" y="2171700"/>
            <a:ext cx="933450" cy="5143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Left Arrow 7"/>
          <p:cNvSpPr/>
          <p:nvPr/>
        </p:nvSpPr>
        <p:spPr>
          <a:xfrm>
            <a:off x="7300912" y="2047875"/>
            <a:ext cx="1195387" cy="68580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a:off x="4271962" y="2171700"/>
            <a:ext cx="971550" cy="5143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4.56</a:t>
            </a:r>
            <a:endParaRPr lang="en-US" dirty="0"/>
          </a:p>
        </p:txBody>
      </p:sp>
      <p:sp>
        <p:nvSpPr>
          <p:cNvPr id="10" name="TextBox 9"/>
          <p:cNvSpPr txBox="1"/>
          <p:nvPr/>
        </p:nvSpPr>
        <p:spPr>
          <a:xfrm>
            <a:off x="5276849" y="1705600"/>
            <a:ext cx="561975" cy="1446550"/>
          </a:xfrm>
          <a:prstGeom prst="rect">
            <a:avLst/>
          </a:prstGeom>
          <a:noFill/>
        </p:spPr>
        <p:txBody>
          <a:bodyPr wrap="square" rtlCol="0">
            <a:spAutoFit/>
          </a:bodyPr>
          <a:lstStyle/>
          <a:p>
            <a:r>
              <a:rPr lang="en-US" sz="8800" dirty="0" smtClean="0"/>
              <a:t>/</a:t>
            </a:r>
            <a:endParaRPr lang="en-US" sz="8800" dirty="0"/>
          </a:p>
        </p:txBody>
      </p:sp>
      <p:sp>
        <p:nvSpPr>
          <p:cNvPr id="12" name="Rounded Rectangle 11"/>
          <p:cNvSpPr/>
          <p:nvPr/>
        </p:nvSpPr>
        <p:spPr>
          <a:xfrm>
            <a:off x="5900737" y="2171700"/>
            <a:ext cx="971550" cy="5143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5</a:t>
            </a:r>
            <a:endParaRPr lang="en-US" dirty="0"/>
          </a:p>
        </p:txBody>
      </p:sp>
      <p:sp>
        <p:nvSpPr>
          <p:cNvPr id="13" name="Rounded Rectangle 12"/>
          <p:cNvSpPr/>
          <p:nvPr/>
        </p:nvSpPr>
        <p:spPr>
          <a:xfrm>
            <a:off x="4976812" y="3448050"/>
            <a:ext cx="1228725" cy="7334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0.91</a:t>
            </a:r>
            <a:endParaRPr lang="en-US" dirty="0"/>
          </a:p>
        </p:txBody>
      </p:sp>
      <p:sp>
        <p:nvSpPr>
          <p:cNvPr id="14" name="TextBox 13"/>
          <p:cNvSpPr txBox="1"/>
          <p:nvPr/>
        </p:nvSpPr>
        <p:spPr>
          <a:xfrm>
            <a:off x="1042987" y="4714875"/>
            <a:ext cx="1490663" cy="369332"/>
          </a:xfrm>
          <a:prstGeom prst="rect">
            <a:avLst/>
          </a:prstGeom>
          <a:noFill/>
        </p:spPr>
        <p:txBody>
          <a:bodyPr wrap="square" rtlCol="0">
            <a:spAutoFit/>
          </a:bodyPr>
          <a:lstStyle/>
          <a:p>
            <a:r>
              <a:rPr lang="en-US" dirty="0" smtClean="0"/>
              <a:t>Input Image</a:t>
            </a:r>
            <a:endParaRPr lang="en-US" dirty="0"/>
          </a:p>
        </p:txBody>
      </p:sp>
      <p:sp>
        <p:nvSpPr>
          <p:cNvPr id="15" name="TextBox 14"/>
          <p:cNvSpPr txBox="1"/>
          <p:nvPr/>
        </p:nvSpPr>
        <p:spPr>
          <a:xfrm>
            <a:off x="9401175" y="4714875"/>
            <a:ext cx="1543050" cy="369332"/>
          </a:xfrm>
          <a:prstGeom prst="rect">
            <a:avLst/>
          </a:prstGeom>
          <a:noFill/>
        </p:spPr>
        <p:txBody>
          <a:bodyPr wrap="square" rtlCol="0">
            <a:spAutoFit/>
          </a:bodyPr>
          <a:lstStyle/>
          <a:p>
            <a:r>
              <a:rPr lang="en-US" dirty="0" smtClean="0"/>
              <a:t>Vector for ‘X’</a:t>
            </a:r>
            <a:endParaRPr lang="en-US" dirty="0"/>
          </a:p>
        </p:txBody>
      </p:sp>
      <p:pic>
        <p:nvPicPr>
          <p:cNvPr id="16" name="Picture 15"/>
          <p:cNvPicPr>
            <a:picLocks noChangeAspect="1"/>
          </p:cNvPicPr>
          <p:nvPr/>
        </p:nvPicPr>
        <p:blipFill>
          <a:blip r:embed="rId3"/>
          <a:stretch>
            <a:fillRect/>
          </a:stretch>
        </p:blipFill>
        <p:spPr>
          <a:xfrm>
            <a:off x="9572625" y="1123950"/>
            <a:ext cx="971550" cy="3619500"/>
          </a:xfrm>
          <a:prstGeom prst="rect">
            <a:avLst/>
          </a:prstGeom>
        </p:spPr>
      </p:pic>
    </p:spTree>
    <p:extLst>
      <p:ext uri="{BB962C8B-B14F-4D97-AF65-F5344CB8AC3E}">
        <p14:creationId xmlns:p14="http://schemas.microsoft.com/office/powerpoint/2010/main" val="227868671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157162"/>
            <a:ext cx="8782050" cy="646331"/>
          </a:xfrm>
          <a:prstGeom prst="rect">
            <a:avLst/>
          </a:prstGeom>
          <a:noFill/>
        </p:spPr>
        <p:txBody>
          <a:bodyPr wrap="square" rtlCol="0">
            <a:spAutoFit/>
          </a:bodyPr>
          <a:lstStyle/>
          <a:p>
            <a:r>
              <a:rPr lang="en-US" sz="3600" b="1" dirty="0" smtClean="0">
                <a:solidFill>
                  <a:schemeClr val="accent1"/>
                </a:solidFill>
              </a:rPr>
              <a:t>Comparing the input Vector with o</a:t>
            </a:r>
            <a:endParaRPr lang="en-US" sz="3600" b="1" dirty="0">
              <a:solidFill>
                <a:schemeClr val="accent1"/>
              </a:solidFill>
            </a:endParaRPr>
          </a:p>
        </p:txBody>
      </p:sp>
      <p:pic>
        <p:nvPicPr>
          <p:cNvPr id="3" name="Picture 2"/>
          <p:cNvPicPr>
            <a:picLocks noChangeAspect="1"/>
          </p:cNvPicPr>
          <p:nvPr/>
        </p:nvPicPr>
        <p:blipFill>
          <a:blip r:embed="rId2"/>
          <a:stretch>
            <a:fillRect/>
          </a:stretch>
        </p:blipFill>
        <p:spPr>
          <a:xfrm>
            <a:off x="1147762" y="1123950"/>
            <a:ext cx="1057275" cy="3590925"/>
          </a:xfrm>
          <a:prstGeom prst="rect">
            <a:avLst/>
          </a:prstGeom>
        </p:spPr>
      </p:pic>
      <p:sp>
        <p:nvSpPr>
          <p:cNvPr id="5" name="TextBox 4"/>
          <p:cNvSpPr txBox="1"/>
          <p:nvPr/>
        </p:nvSpPr>
        <p:spPr>
          <a:xfrm>
            <a:off x="2990849" y="1565493"/>
            <a:ext cx="1257300" cy="369332"/>
          </a:xfrm>
          <a:prstGeom prst="rect">
            <a:avLst/>
          </a:prstGeom>
          <a:noFill/>
        </p:spPr>
        <p:txBody>
          <a:bodyPr wrap="square" rtlCol="0">
            <a:spAutoFit/>
          </a:bodyPr>
          <a:lstStyle/>
          <a:p>
            <a:r>
              <a:rPr lang="en-US" dirty="0" smtClean="0"/>
              <a:t>Sum</a:t>
            </a:r>
            <a:endParaRPr lang="en-US" dirty="0"/>
          </a:p>
        </p:txBody>
      </p:sp>
      <p:sp>
        <p:nvSpPr>
          <p:cNvPr id="6" name="TextBox 5"/>
          <p:cNvSpPr txBox="1"/>
          <p:nvPr/>
        </p:nvSpPr>
        <p:spPr>
          <a:xfrm>
            <a:off x="7615237" y="1511736"/>
            <a:ext cx="1962150" cy="369332"/>
          </a:xfrm>
          <a:prstGeom prst="rect">
            <a:avLst/>
          </a:prstGeom>
          <a:noFill/>
        </p:spPr>
        <p:txBody>
          <a:bodyPr wrap="square" rtlCol="0">
            <a:spAutoFit/>
          </a:bodyPr>
          <a:lstStyle/>
          <a:p>
            <a:r>
              <a:rPr lang="en-US" dirty="0" smtClean="0"/>
              <a:t>Sum</a:t>
            </a:r>
            <a:endParaRPr lang="en-US" dirty="0"/>
          </a:p>
        </p:txBody>
      </p:sp>
      <p:sp>
        <p:nvSpPr>
          <p:cNvPr id="7" name="Right Arrow 6"/>
          <p:cNvSpPr/>
          <p:nvPr/>
        </p:nvSpPr>
        <p:spPr>
          <a:xfrm>
            <a:off x="2909887" y="2171700"/>
            <a:ext cx="933450" cy="5143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Left Arrow 7"/>
          <p:cNvSpPr/>
          <p:nvPr/>
        </p:nvSpPr>
        <p:spPr>
          <a:xfrm>
            <a:off x="7300912" y="2047875"/>
            <a:ext cx="1195387" cy="68580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a:off x="4271962" y="2171700"/>
            <a:ext cx="971550" cy="5143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2.07</a:t>
            </a:r>
            <a:endParaRPr lang="en-US" dirty="0"/>
          </a:p>
        </p:txBody>
      </p:sp>
      <p:sp>
        <p:nvSpPr>
          <p:cNvPr id="10" name="TextBox 9"/>
          <p:cNvSpPr txBox="1"/>
          <p:nvPr/>
        </p:nvSpPr>
        <p:spPr>
          <a:xfrm>
            <a:off x="5276849" y="1705600"/>
            <a:ext cx="561975" cy="1446550"/>
          </a:xfrm>
          <a:prstGeom prst="rect">
            <a:avLst/>
          </a:prstGeom>
          <a:noFill/>
        </p:spPr>
        <p:txBody>
          <a:bodyPr wrap="square" rtlCol="0">
            <a:spAutoFit/>
          </a:bodyPr>
          <a:lstStyle/>
          <a:p>
            <a:r>
              <a:rPr lang="en-US" sz="8800" dirty="0" smtClean="0"/>
              <a:t>/</a:t>
            </a:r>
            <a:endParaRPr lang="en-US" sz="8800" dirty="0"/>
          </a:p>
        </p:txBody>
      </p:sp>
      <p:sp>
        <p:nvSpPr>
          <p:cNvPr id="12" name="Rounded Rectangle 11"/>
          <p:cNvSpPr/>
          <p:nvPr/>
        </p:nvSpPr>
        <p:spPr>
          <a:xfrm>
            <a:off x="5900737" y="2171700"/>
            <a:ext cx="971550" cy="5143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4</a:t>
            </a:r>
            <a:endParaRPr lang="en-US" dirty="0"/>
          </a:p>
        </p:txBody>
      </p:sp>
      <p:sp>
        <p:nvSpPr>
          <p:cNvPr id="13" name="Rounded Rectangle 12"/>
          <p:cNvSpPr/>
          <p:nvPr/>
        </p:nvSpPr>
        <p:spPr>
          <a:xfrm>
            <a:off x="4976812" y="3448050"/>
            <a:ext cx="1228725" cy="7334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0.51</a:t>
            </a:r>
            <a:endParaRPr lang="en-US" dirty="0"/>
          </a:p>
        </p:txBody>
      </p:sp>
      <p:sp>
        <p:nvSpPr>
          <p:cNvPr id="14" name="TextBox 13"/>
          <p:cNvSpPr txBox="1"/>
          <p:nvPr/>
        </p:nvSpPr>
        <p:spPr>
          <a:xfrm>
            <a:off x="1147762" y="4714875"/>
            <a:ext cx="1490663" cy="369332"/>
          </a:xfrm>
          <a:prstGeom prst="rect">
            <a:avLst/>
          </a:prstGeom>
          <a:noFill/>
        </p:spPr>
        <p:txBody>
          <a:bodyPr wrap="square" rtlCol="0">
            <a:spAutoFit/>
          </a:bodyPr>
          <a:lstStyle/>
          <a:p>
            <a:r>
              <a:rPr lang="en-US" dirty="0" smtClean="0"/>
              <a:t>Input Image</a:t>
            </a:r>
            <a:endParaRPr lang="en-US" dirty="0"/>
          </a:p>
        </p:txBody>
      </p:sp>
      <p:sp>
        <p:nvSpPr>
          <p:cNvPr id="15" name="TextBox 14"/>
          <p:cNvSpPr txBox="1"/>
          <p:nvPr/>
        </p:nvSpPr>
        <p:spPr>
          <a:xfrm>
            <a:off x="9401175" y="4714875"/>
            <a:ext cx="1543050" cy="369332"/>
          </a:xfrm>
          <a:prstGeom prst="rect">
            <a:avLst/>
          </a:prstGeom>
          <a:noFill/>
        </p:spPr>
        <p:txBody>
          <a:bodyPr wrap="square" rtlCol="0">
            <a:spAutoFit/>
          </a:bodyPr>
          <a:lstStyle/>
          <a:p>
            <a:r>
              <a:rPr lang="en-US" dirty="0" smtClean="0"/>
              <a:t>Vector for ‘0’</a:t>
            </a:r>
            <a:endParaRPr lang="en-US" dirty="0"/>
          </a:p>
        </p:txBody>
      </p:sp>
      <p:pic>
        <p:nvPicPr>
          <p:cNvPr id="16" name="Picture 15"/>
          <p:cNvPicPr>
            <a:picLocks noChangeAspect="1"/>
          </p:cNvPicPr>
          <p:nvPr/>
        </p:nvPicPr>
        <p:blipFill>
          <a:blip r:embed="rId3"/>
          <a:stretch>
            <a:fillRect/>
          </a:stretch>
        </p:blipFill>
        <p:spPr>
          <a:xfrm>
            <a:off x="9572625" y="1123950"/>
            <a:ext cx="1104900" cy="3600450"/>
          </a:xfrm>
          <a:prstGeom prst="rect">
            <a:avLst/>
          </a:prstGeom>
        </p:spPr>
      </p:pic>
    </p:spTree>
    <p:extLst>
      <p:ext uri="{BB962C8B-B14F-4D97-AF65-F5344CB8AC3E}">
        <p14:creationId xmlns:p14="http://schemas.microsoft.com/office/powerpoint/2010/main" val="235995096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0"/>
            <a:ext cx="1962150" cy="646331"/>
          </a:xfrm>
          <a:prstGeom prst="rect">
            <a:avLst/>
          </a:prstGeom>
          <a:noFill/>
        </p:spPr>
        <p:txBody>
          <a:bodyPr wrap="square" rtlCol="0">
            <a:spAutoFit/>
          </a:bodyPr>
          <a:lstStyle/>
          <a:p>
            <a:r>
              <a:rPr lang="en-US" sz="3600" b="1" u="sng" dirty="0" smtClean="0">
                <a:solidFill>
                  <a:schemeClr val="accent1"/>
                </a:solidFill>
              </a:rPr>
              <a:t>Result</a:t>
            </a:r>
            <a:endParaRPr lang="en-US" sz="3600" b="1" u="sng" dirty="0">
              <a:solidFill>
                <a:schemeClr val="accent1"/>
              </a:solidFill>
            </a:endParaRPr>
          </a:p>
        </p:txBody>
      </p:sp>
      <p:pic>
        <p:nvPicPr>
          <p:cNvPr id="3" name="Picture 2"/>
          <p:cNvPicPr>
            <a:picLocks noChangeAspect="1"/>
          </p:cNvPicPr>
          <p:nvPr/>
        </p:nvPicPr>
        <p:blipFill>
          <a:blip r:embed="rId2"/>
          <a:stretch>
            <a:fillRect/>
          </a:stretch>
        </p:blipFill>
        <p:spPr>
          <a:xfrm>
            <a:off x="304800" y="1357311"/>
            <a:ext cx="4752975" cy="4010025"/>
          </a:xfrm>
          <a:prstGeom prst="rect">
            <a:avLst/>
          </a:prstGeom>
        </p:spPr>
      </p:pic>
      <p:pic>
        <p:nvPicPr>
          <p:cNvPr id="4" name="Picture 3"/>
          <p:cNvPicPr>
            <a:picLocks noChangeAspect="1"/>
          </p:cNvPicPr>
          <p:nvPr/>
        </p:nvPicPr>
        <p:blipFill>
          <a:blip r:embed="rId3"/>
          <a:stretch>
            <a:fillRect/>
          </a:stretch>
        </p:blipFill>
        <p:spPr>
          <a:xfrm>
            <a:off x="6405562" y="1390649"/>
            <a:ext cx="4276725" cy="3905250"/>
          </a:xfrm>
          <a:prstGeom prst="rect">
            <a:avLst/>
          </a:prstGeom>
        </p:spPr>
      </p:pic>
      <p:sp>
        <p:nvSpPr>
          <p:cNvPr id="5" name="Rounded Rectangle 4"/>
          <p:cNvSpPr/>
          <p:nvPr/>
        </p:nvSpPr>
        <p:spPr>
          <a:xfrm>
            <a:off x="4000500" y="6105525"/>
            <a:ext cx="3848100" cy="4667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The Input image is classified as ‘X’</a:t>
            </a:r>
            <a:endParaRPr lang="en-US" dirty="0"/>
          </a:p>
        </p:txBody>
      </p:sp>
      <p:sp>
        <p:nvSpPr>
          <p:cNvPr id="6" name="TextBox 5"/>
          <p:cNvSpPr txBox="1"/>
          <p:nvPr/>
        </p:nvSpPr>
        <p:spPr>
          <a:xfrm>
            <a:off x="2266950" y="5105726"/>
            <a:ext cx="1314450" cy="523220"/>
          </a:xfrm>
          <a:prstGeom prst="rect">
            <a:avLst/>
          </a:prstGeom>
          <a:noFill/>
        </p:spPr>
        <p:txBody>
          <a:bodyPr wrap="square" rtlCol="0">
            <a:spAutoFit/>
          </a:bodyPr>
          <a:lstStyle/>
          <a:p>
            <a:r>
              <a:rPr lang="en-US" sz="2800" dirty="0" smtClean="0"/>
              <a:t>.91</a:t>
            </a:r>
            <a:endParaRPr lang="en-US" sz="2800" dirty="0"/>
          </a:p>
        </p:txBody>
      </p:sp>
      <p:sp>
        <p:nvSpPr>
          <p:cNvPr id="7" name="TextBox 6"/>
          <p:cNvSpPr txBox="1"/>
          <p:nvPr/>
        </p:nvSpPr>
        <p:spPr>
          <a:xfrm>
            <a:off x="9001124" y="5105726"/>
            <a:ext cx="1781175" cy="523220"/>
          </a:xfrm>
          <a:prstGeom prst="rect">
            <a:avLst/>
          </a:prstGeom>
          <a:noFill/>
        </p:spPr>
        <p:txBody>
          <a:bodyPr wrap="square" rtlCol="0">
            <a:spAutoFit/>
          </a:bodyPr>
          <a:lstStyle/>
          <a:p>
            <a:r>
              <a:rPr lang="en-US" sz="2800" dirty="0" smtClean="0"/>
              <a:t>.51</a:t>
            </a:r>
            <a:endParaRPr lang="en-US" sz="2800" dirty="0"/>
          </a:p>
        </p:txBody>
      </p:sp>
    </p:spTree>
    <p:extLst>
      <p:ext uri="{BB962C8B-B14F-4D97-AF65-F5344CB8AC3E}">
        <p14:creationId xmlns:p14="http://schemas.microsoft.com/office/powerpoint/2010/main" val="337861024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CNN Implementation</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15189" y="1493115"/>
            <a:ext cx="5624011" cy="4864946"/>
          </a:xfrm>
        </p:spPr>
      </p:pic>
    </p:spTree>
    <p:extLst>
      <p:ext uri="{BB962C8B-B14F-4D97-AF65-F5344CB8AC3E}">
        <p14:creationId xmlns:p14="http://schemas.microsoft.com/office/powerpoint/2010/main" val="387076960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84767" y="457201"/>
            <a:ext cx="8359713" cy="5735781"/>
          </a:xfrm>
        </p:spPr>
      </p:pic>
    </p:spTree>
    <p:extLst>
      <p:ext uri="{BB962C8B-B14F-4D97-AF65-F5344CB8AC3E}">
        <p14:creationId xmlns:p14="http://schemas.microsoft.com/office/powerpoint/2010/main" val="108041872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52258" y="701459"/>
            <a:ext cx="9532165" cy="5477667"/>
          </a:xfrm>
        </p:spPr>
      </p:pic>
    </p:spTree>
    <p:extLst>
      <p:ext uri="{BB962C8B-B14F-4D97-AF65-F5344CB8AC3E}">
        <p14:creationId xmlns:p14="http://schemas.microsoft.com/office/powerpoint/2010/main" val="213136735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Another CNN Implementation</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17874" y="1690688"/>
            <a:ext cx="8692926" cy="4503564"/>
          </a:xfrm>
        </p:spPr>
      </p:pic>
    </p:spTree>
    <p:extLst>
      <p:ext uri="{BB962C8B-B14F-4D97-AF65-F5344CB8AC3E}">
        <p14:creationId xmlns:p14="http://schemas.microsoft.com/office/powerpoint/2010/main" val="32422457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118462"/>
            <a:ext cx="7543620" cy="646331"/>
          </a:xfrm>
          <a:prstGeom prst="rect">
            <a:avLst/>
          </a:prstGeom>
          <a:noFill/>
        </p:spPr>
        <p:txBody>
          <a:bodyPr wrap="square" rtlCol="0">
            <a:spAutoFit/>
          </a:bodyPr>
          <a:lstStyle/>
          <a:p>
            <a:r>
              <a:rPr lang="en-US" sz="3600" b="1" u="sng" dirty="0" smtClean="0">
                <a:solidFill>
                  <a:schemeClr val="accent1"/>
                </a:solidFill>
              </a:rPr>
              <a:t>Why Not Fully Connected Networks</a:t>
            </a:r>
            <a:endParaRPr lang="en-US" sz="3600" b="1" u="sng" dirty="0">
              <a:solidFill>
                <a:schemeClr val="accent1"/>
              </a:solidFill>
            </a:endParaRPr>
          </a:p>
        </p:txBody>
      </p:sp>
      <p:sp>
        <p:nvSpPr>
          <p:cNvPr id="3" name="Rounded Rectangle 2"/>
          <p:cNvSpPr/>
          <p:nvPr/>
        </p:nvSpPr>
        <p:spPr>
          <a:xfrm>
            <a:off x="422694" y="1043796"/>
            <a:ext cx="1475117" cy="10006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Image with 28 x 28 x3 Pixels</a:t>
            </a:r>
            <a:endParaRPr lang="en-US" dirty="0"/>
          </a:p>
        </p:txBody>
      </p:sp>
      <p:sp>
        <p:nvSpPr>
          <p:cNvPr id="4" name="Right Arrow 3"/>
          <p:cNvSpPr/>
          <p:nvPr/>
        </p:nvSpPr>
        <p:spPr>
          <a:xfrm>
            <a:off x="2708694" y="1276709"/>
            <a:ext cx="1302589" cy="53483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2"/>
          <a:stretch>
            <a:fillRect/>
          </a:stretch>
        </p:blipFill>
        <p:spPr>
          <a:xfrm>
            <a:off x="4677134" y="764793"/>
            <a:ext cx="3257550" cy="2076450"/>
          </a:xfrm>
          <a:prstGeom prst="rect">
            <a:avLst/>
          </a:prstGeom>
        </p:spPr>
      </p:pic>
      <p:sp>
        <p:nvSpPr>
          <p:cNvPr id="6" name="TextBox 5"/>
          <p:cNvSpPr txBox="1"/>
          <p:nvPr/>
        </p:nvSpPr>
        <p:spPr>
          <a:xfrm>
            <a:off x="8419381" y="1043796"/>
            <a:ext cx="2794959" cy="923330"/>
          </a:xfrm>
          <a:prstGeom prst="rect">
            <a:avLst/>
          </a:prstGeom>
          <a:noFill/>
        </p:spPr>
        <p:txBody>
          <a:bodyPr wrap="square" rtlCol="0">
            <a:spAutoFit/>
          </a:bodyPr>
          <a:lstStyle/>
          <a:p>
            <a:r>
              <a:rPr lang="en-US" dirty="0" smtClean="0">
                <a:solidFill>
                  <a:schemeClr val="accent1"/>
                </a:solidFill>
              </a:rPr>
              <a:t>Number of weights in the first hidden layer will be 2352</a:t>
            </a:r>
            <a:endParaRPr lang="en-US" dirty="0">
              <a:solidFill>
                <a:schemeClr val="accent1"/>
              </a:solidFill>
            </a:endParaRPr>
          </a:p>
        </p:txBody>
      </p:sp>
      <p:sp>
        <p:nvSpPr>
          <p:cNvPr id="7" name="Rounded Rectangle 6"/>
          <p:cNvSpPr/>
          <p:nvPr/>
        </p:nvSpPr>
        <p:spPr>
          <a:xfrm>
            <a:off x="422694" y="3859711"/>
            <a:ext cx="1475117" cy="101791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Image with 200 x200 x 3 pixels</a:t>
            </a:r>
            <a:endParaRPr lang="en-US" dirty="0"/>
          </a:p>
        </p:txBody>
      </p:sp>
      <p:sp>
        <p:nvSpPr>
          <p:cNvPr id="8" name="Right Arrow 7"/>
          <p:cNvSpPr/>
          <p:nvPr/>
        </p:nvSpPr>
        <p:spPr>
          <a:xfrm>
            <a:off x="2708694" y="4092625"/>
            <a:ext cx="1302589" cy="56934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3"/>
          <a:stretch>
            <a:fillRect/>
          </a:stretch>
        </p:blipFill>
        <p:spPr>
          <a:xfrm>
            <a:off x="4458778" y="3245328"/>
            <a:ext cx="3619500" cy="2247900"/>
          </a:xfrm>
          <a:prstGeom prst="rect">
            <a:avLst/>
          </a:prstGeom>
        </p:spPr>
      </p:pic>
      <p:sp>
        <p:nvSpPr>
          <p:cNvPr id="10" name="TextBox 9"/>
          <p:cNvSpPr txBox="1"/>
          <p:nvPr/>
        </p:nvSpPr>
        <p:spPr>
          <a:xfrm>
            <a:off x="8525773" y="4092625"/>
            <a:ext cx="2432649" cy="923330"/>
          </a:xfrm>
          <a:prstGeom prst="rect">
            <a:avLst/>
          </a:prstGeom>
          <a:noFill/>
        </p:spPr>
        <p:txBody>
          <a:bodyPr wrap="square" rtlCol="0">
            <a:spAutoFit/>
          </a:bodyPr>
          <a:lstStyle/>
          <a:p>
            <a:r>
              <a:rPr lang="en-US" dirty="0" smtClean="0">
                <a:solidFill>
                  <a:schemeClr val="accent1"/>
                </a:solidFill>
              </a:rPr>
              <a:t>Number of weights in the first hidden layer will be 120,000</a:t>
            </a:r>
            <a:endParaRPr lang="en-US" dirty="0">
              <a:solidFill>
                <a:schemeClr val="accent1"/>
              </a:solidFill>
            </a:endParaRPr>
          </a:p>
        </p:txBody>
      </p:sp>
    </p:spTree>
    <p:extLst>
      <p:ext uri="{BB962C8B-B14F-4D97-AF65-F5344CB8AC3E}">
        <p14:creationId xmlns:p14="http://schemas.microsoft.com/office/powerpoint/2010/main" val="72299907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Deep convolutional models: case </a:t>
            </a:r>
            <a:r>
              <a:rPr lang="en-US" b="1" dirty="0" smtClean="0"/>
              <a:t>studies</a:t>
            </a:r>
            <a:endParaRPr lang="en-US" dirty="0"/>
          </a:p>
        </p:txBody>
      </p:sp>
      <p:sp>
        <p:nvSpPr>
          <p:cNvPr id="3" name="Content Placeholder 2"/>
          <p:cNvSpPr>
            <a:spLocks noGrp="1"/>
          </p:cNvSpPr>
          <p:nvPr>
            <p:ph idx="1"/>
          </p:nvPr>
        </p:nvSpPr>
        <p:spPr/>
        <p:txBody>
          <a:bodyPr/>
          <a:lstStyle/>
          <a:p>
            <a:r>
              <a:rPr lang="en-US" b="1" dirty="0"/>
              <a:t>LeNet-5</a:t>
            </a:r>
            <a:endParaRPr lang="en-US" dirty="0"/>
          </a:p>
          <a:p>
            <a:r>
              <a:rPr lang="en-US" b="1" dirty="0" err="1" smtClean="0"/>
              <a:t>AlexNet</a:t>
            </a:r>
            <a:endParaRPr lang="en-US" b="1" dirty="0" smtClean="0"/>
          </a:p>
          <a:p>
            <a:r>
              <a:rPr lang="en-US" b="1" dirty="0" err="1" smtClean="0"/>
              <a:t>ZFNet</a:t>
            </a:r>
            <a:endParaRPr lang="en-US" dirty="0"/>
          </a:p>
          <a:p>
            <a:r>
              <a:rPr lang="en-US" b="1" dirty="0" smtClean="0"/>
              <a:t>VGG-16</a:t>
            </a:r>
            <a:endParaRPr lang="en-US" b="1" dirty="0" smtClean="0"/>
          </a:p>
          <a:p>
            <a:r>
              <a:rPr lang="en-US" b="1" dirty="0" err="1" smtClean="0"/>
              <a:t>ResNet</a:t>
            </a:r>
            <a:endParaRPr lang="en-US" b="1" dirty="0" smtClean="0"/>
          </a:p>
          <a:p>
            <a:pPr marL="0" indent="0">
              <a:buNone/>
            </a:pPr>
            <a:endParaRPr lang="en-US" dirty="0"/>
          </a:p>
        </p:txBody>
      </p:sp>
    </p:spTree>
    <p:extLst>
      <p:ext uri="{BB962C8B-B14F-4D97-AF65-F5344CB8AC3E}">
        <p14:creationId xmlns:p14="http://schemas.microsoft.com/office/powerpoint/2010/main" val="12429485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LeNet</a:t>
            </a:r>
            <a:r>
              <a:rPr lang="en-US" dirty="0" smtClean="0"/>
              <a:t> - 5</a:t>
            </a:r>
            <a:endParaRPr lang="en-US" dirty="0"/>
          </a:p>
        </p:txBody>
      </p:sp>
      <p:sp>
        <p:nvSpPr>
          <p:cNvPr id="3" name="Content Placeholder 2"/>
          <p:cNvSpPr>
            <a:spLocks noGrp="1"/>
          </p:cNvSpPr>
          <p:nvPr>
            <p:ph idx="1"/>
          </p:nvPr>
        </p:nvSpPr>
        <p:spPr/>
        <p:txBody>
          <a:bodyPr/>
          <a:lstStyle/>
          <a:p>
            <a:r>
              <a:rPr lang="en-US" dirty="0" smtClean="0"/>
              <a:t>LeNet-5 (1998) </a:t>
            </a:r>
            <a:r>
              <a:rPr lang="en-US" dirty="0"/>
              <a:t>was used on large scale to automatically classify hand-written digits on bank </a:t>
            </a:r>
            <a:r>
              <a:rPr lang="en-US" dirty="0" err="1"/>
              <a:t>cheques</a:t>
            </a:r>
            <a:r>
              <a:rPr lang="en-US" dirty="0"/>
              <a:t> in the United States</a:t>
            </a:r>
            <a:r>
              <a:rPr lang="en-US" dirty="0" smtClean="0"/>
              <a:t>.</a:t>
            </a:r>
          </a:p>
          <a:p>
            <a:r>
              <a:rPr lang="en-US" dirty="0"/>
              <a:t>By modern standards, LeNet-5 is a very simple network. It only has 7 layers, among which there are 3 convolutional layers (C1, C3 and C5), 2 sub-sampling (pooling) layers (S2 and S4), and 1 fully connected layer (F6), that are followed by the output layer</a:t>
            </a:r>
            <a:r>
              <a:rPr lang="en-US" dirty="0" smtClean="0"/>
              <a:t>.</a:t>
            </a:r>
          </a:p>
          <a:p>
            <a:r>
              <a:rPr lang="en-US" dirty="0"/>
              <a:t>Convolutional layers use 5 by 5 convolutions with stride 1. Sub-sampling layers are 2 by 2 average pooling layers. </a:t>
            </a:r>
            <a:endParaRPr lang="en-US" dirty="0" smtClean="0"/>
          </a:p>
          <a:p>
            <a:r>
              <a:rPr lang="en-US" dirty="0" err="1" smtClean="0"/>
              <a:t>Tanh</a:t>
            </a:r>
            <a:r>
              <a:rPr lang="en-US" dirty="0" smtClean="0"/>
              <a:t> and </a:t>
            </a:r>
            <a:r>
              <a:rPr lang="en-US" dirty="0"/>
              <a:t>sigmoid activations are used throughout the network.</a:t>
            </a:r>
            <a:endParaRPr lang="en-US" dirty="0"/>
          </a:p>
        </p:txBody>
      </p:sp>
    </p:spTree>
    <p:extLst>
      <p:ext uri="{BB962C8B-B14F-4D97-AF65-F5344CB8AC3E}">
        <p14:creationId xmlns:p14="http://schemas.microsoft.com/office/powerpoint/2010/main" val="351480065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LeNet</a:t>
            </a:r>
            <a:r>
              <a:rPr lang="en-US" dirty="0" smtClean="0"/>
              <a:t> - 5</a:t>
            </a:r>
            <a:endParaRPr lang="en-US" dirty="0"/>
          </a:p>
        </p:txBody>
      </p:sp>
      <p:sp>
        <p:nvSpPr>
          <p:cNvPr id="3" name="Content Placeholder 2"/>
          <p:cNvSpPr>
            <a:spLocks noGrp="1"/>
          </p:cNvSpPr>
          <p:nvPr>
            <p:ph idx="1"/>
          </p:nvPr>
        </p:nvSpPr>
        <p:spPr/>
        <p:txBody>
          <a:bodyPr/>
          <a:lstStyle/>
          <a:p>
            <a:r>
              <a:rPr lang="en-US" dirty="0"/>
              <a:t>I</a:t>
            </a:r>
            <a:r>
              <a:rPr lang="en-US" dirty="0" smtClean="0"/>
              <a:t>ndividual </a:t>
            </a:r>
            <a:r>
              <a:rPr lang="en-US" dirty="0"/>
              <a:t>convolutional kernels in the layer C3 do not use all of the features produced by the layer S2, which is very unusual by today’s standard. One reason for that is to made the network less computationally demanding. The other reason was to make convolutional kernels learn different patterns</a:t>
            </a:r>
            <a:r>
              <a:rPr lang="en-US" dirty="0" smtClean="0"/>
              <a:t>.</a:t>
            </a:r>
          </a:p>
          <a:p>
            <a:r>
              <a:rPr lang="en-US" dirty="0"/>
              <a:t>T</a:t>
            </a:r>
            <a:r>
              <a:rPr lang="en-US" dirty="0" smtClean="0"/>
              <a:t>he </a:t>
            </a:r>
            <a:r>
              <a:rPr lang="en-US" dirty="0"/>
              <a:t>output layer uses 10 Euclidean Radial Basis Function neurons that compute L2 distance between the input vector of dimension 84 and </a:t>
            </a:r>
            <a:r>
              <a:rPr lang="en-US" b="1" dirty="0"/>
              <a:t>manually predefined weights vectors</a:t>
            </a:r>
            <a:r>
              <a:rPr lang="en-US" dirty="0"/>
              <a:t> of the same dimension</a:t>
            </a:r>
            <a:r>
              <a:rPr lang="en-US" dirty="0" smtClean="0"/>
              <a:t>.</a:t>
            </a:r>
          </a:p>
          <a:p>
            <a:r>
              <a:rPr lang="en-US" dirty="0"/>
              <a:t>LeNet-5 was able to achieve error rate below 1% on the MNIST data set, which was very close to the state of the art at the </a:t>
            </a:r>
            <a:r>
              <a:rPr lang="en-US" dirty="0" smtClean="0"/>
              <a:t>time.</a:t>
            </a:r>
            <a:endParaRPr lang="en-US" dirty="0"/>
          </a:p>
        </p:txBody>
      </p:sp>
    </p:spTree>
    <p:extLst>
      <p:ext uri="{BB962C8B-B14F-4D97-AF65-F5344CB8AC3E}">
        <p14:creationId xmlns:p14="http://schemas.microsoft.com/office/powerpoint/2010/main" val="258731388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35373" y="1943122"/>
            <a:ext cx="9659815" cy="2962986"/>
          </a:xfrm>
        </p:spPr>
      </p:pic>
    </p:spTree>
    <p:extLst>
      <p:ext uri="{BB962C8B-B14F-4D97-AF65-F5344CB8AC3E}">
        <p14:creationId xmlns:p14="http://schemas.microsoft.com/office/powerpoint/2010/main" val="30926553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AlexNet</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Before 2012, the </a:t>
            </a:r>
            <a:r>
              <a:rPr lang="en-US" dirty="0"/>
              <a:t>only </a:t>
            </a:r>
            <a:r>
              <a:rPr lang="en-US" dirty="0" smtClean="0"/>
              <a:t>problem with CNNs was that they were </a:t>
            </a:r>
            <a:r>
              <a:rPr lang="en-US" dirty="0"/>
              <a:t>hard to apply to high resolution images. </a:t>
            </a:r>
            <a:endParaRPr lang="en-US" dirty="0" smtClean="0"/>
          </a:p>
          <a:p>
            <a:r>
              <a:rPr lang="en-US" dirty="0" smtClean="0"/>
              <a:t>There </a:t>
            </a:r>
            <a:r>
              <a:rPr lang="en-US" dirty="0"/>
              <a:t>needed to be an innovation that would be optimized for GPUs and cut down on training times while improving </a:t>
            </a:r>
            <a:r>
              <a:rPr lang="en-US" dirty="0" smtClean="0"/>
              <a:t>performance when training on millions of high res images.</a:t>
            </a:r>
          </a:p>
          <a:p>
            <a:r>
              <a:rPr lang="en-US" dirty="0" err="1"/>
              <a:t>AlexNet</a:t>
            </a:r>
            <a:r>
              <a:rPr lang="en-US" dirty="0"/>
              <a:t> was the winning entry in ILSVRC </a:t>
            </a:r>
            <a:r>
              <a:rPr lang="en-US" dirty="0" smtClean="0"/>
              <a:t>2012, a competition for image classification using the ImageNet Dataset. </a:t>
            </a:r>
          </a:p>
          <a:p>
            <a:r>
              <a:rPr lang="en-US" dirty="0" smtClean="0"/>
              <a:t>ImageNet</a:t>
            </a:r>
            <a:r>
              <a:rPr lang="en-US" dirty="0"/>
              <a:t>, is a dataset of over 15 millions labeled high-resolution images with around 22,000 categories. ILSVRC uses a subset of ImageNet of around 1000 images in each of 1000 categories. In all, there are roughly 1.3 million training images, 50,000 validation images and 100,000 testing images.</a:t>
            </a:r>
            <a:endParaRPr lang="en-US" dirty="0"/>
          </a:p>
        </p:txBody>
      </p:sp>
    </p:spTree>
    <p:extLst>
      <p:ext uri="{BB962C8B-B14F-4D97-AF65-F5344CB8AC3E}">
        <p14:creationId xmlns:p14="http://schemas.microsoft.com/office/powerpoint/2010/main" val="115085297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AlexNet</a:t>
            </a:r>
            <a:endParaRPr lang="en-US" dirty="0"/>
          </a:p>
        </p:txBody>
      </p:sp>
      <p:sp>
        <p:nvSpPr>
          <p:cNvPr id="3" name="Content Placeholder 2"/>
          <p:cNvSpPr>
            <a:spLocks noGrp="1"/>
          </p:cNvSpPr>
          <p:nvPr>
            <p:ph idx="1"/>
          </p:nvPr>
        </p:nvSpPr>
        <p:spPr/>
        <p:txBody>
          <a:bodyPr/>
          <a:lstStyle/>
          <a:p>
            <a:r>
              <a:rPr lang="en-US" dirty="0"/>
              <a:t>The input to </a:t>
            </a:r>
            <a:r>
              <a:rPr lang="en-US" dirty="0" err="1"/>
              <a:t>AlexNet</a:t>
            </a:r>
            <a:r>
              <a:rPr lang="en-US" dirty="0"/>
              <a:t> is an RGB image of size 256×256. This means all images in the training set and all test images need to be of size 256×256.</a:t>
            </a:r>
          </a:p>
          <a:p>
            <a:r>
              <a:rPr lang="en-US" dirty="0"/>
              <a:t>If the input image is not 256×256, it needs to be converted to 256×256 before using it for training the network</a:t>
            </a:r>
            <a:r>
              <a:rPr lang="en-US" dirty="0" smtClean="0"/>
              <a:t>.</a:t>
            </a:r>
          </a:p>
          <a:p>
            <a:r>
              <a:rPr lang="en-US" dirty="0"/>
              <a:t>The architecture consists of eight layers: five convolutional layers and three fully-connected layers</a:t>
            </a:r>
            <a:r>
              <a:rPr lang="en-US" dirty="0" smtClean="0"/>
              <a:t>.</a:t>
            </a:r>
          </a:p>
          <a:p>
            <a:r>
              <a:rPr lang="en-US" dirty="0" err="1"/>
              <a:t>AlexNet</a:t>
            </a:r>
            <a:r>
              <a:rPr lang="en-US" dirty="0"/>
              <a:t> uses Rectified Linear Units (</a:t>
            </a:r>
            <a:r>
              <a:rPr lang="en-US" dirty="0" err="1"/>
              <a:t>ReLU</a:t>
            </a:r>
            <a:r>
              <a:rPr lang="en-US" dirty="0"/>
              <a:t>) instead of the </a:t>
            </a:r>
            <a:r>
              <a:rPr lang="en-US" dirty="0" err="1"/>
              <a:t>tanh</a:t>
            </a:r>
            <a:r>
              <a:rPr lang="en-US" dirty="0"/>
              <a:t> function, which was standard at the time.</a:t>
            </a:r>
          </a:p>
          <a:p>
            <a:endParaRPr lang="en-US" dirty="0"/>
          </a:p>
        </p:txBody>
      </p:sp>
    </p:spTree>
    <p:extLst>
      <p:ext uri="{BB962C8B-B14F-4D97-AF65-F5344CB8AC3E}">
        <p14:creationId xmlns:p14="http://schemas.microsoft.com/office/powerpoint/2010/main" val="20767673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AlexNet</a:t>
            </a:r>
            <a:endParaRPr lang="en-US" dirty="0"/>
          </a:p>
        </p:txBody>
      </p:sp>
      <p:sp>
        <p:nvSpPr>
          <p:cNvPr id="3" name="Content Placeholder 2"/>
          <p:cNvSpPr>
            <a:spLocks noGrp="1"/>
          </p:cNvSpPr>
          <p:nvPr>
            <p:ph idx="1"/>
          </p:nvPr>
        </p:nvSpPr>
        <p:spPr/>
        <p:txBody>
          <a:bodyPr/>
          <a:lstStyle/>
          <a:p>
            <a:r>
              <a:rPr lang="en-US" dirty="0" err="1"/>
              <a:t>AlexNet</a:t>
            </a:r>
            <a:r>
              <a:rPr lang="en-US" dirty="0"/>
              <a:t> allows for multi-GPU training by putting half of the model’s neurons on one GPU and the other half on another GPU. Not only does this mean that a bigger model can be trained, but it also cuts down on the training time</a:t>
            </a:r>
            <a:r>
              <a:rPr lang="en-US" dirty="0" smtClean="0"/>
              <a:t>.</a:t>
            </a:r>
          </a:p>
          <a:p>
            <a:r>
              <a:rPr lang="en-US" dirty="0"/>
              <a:t>CNNs traditionally “pool” outputs of neighboring groups of neurons with no overlapping. However, when the </a:t>
            </a:r>
            <a:r>
              <a:rPr lang="en-US" dirty="0" err="1" smtClean="0"/>
              <a:t>AlexNet</a:t>
            </a:r>
            <a:r>
              <a:rPr lang="en-US" dirty="0" smtClean="0"/>
              <a:t> authors </a:t>
            </a:r>
            <a:r>
              <a:rPr lang="en-US" dirty="0"/>
              <a:t>introduced overlap, they saw a reduction in error by about 0.5% and found that models with overlapping pooling generally find it harder to </a:t>
            </a:r>
            <a:r>
              <a:rPr lang="en-US" dirty="0" err="1"/>
              <a:t>overfit</a:t>
            </a:r>
            <a:r>
              <a:rPr lang="en-US" dirty="0"/>
              <a:t>.</a:t>
            </a:r>
            <a:endParaRPr lang="en-US" dirty="0" smtClean="0"/>
          </a:p>
          <a:p>
            <a:r>
              <a:rPr lang="en-US" dirty="0"/>
              <a:t>Two methods were employed to reduce overfitting</a:t>
            </a:r>
            <a:r>
              <a:rPr lang="en-US" dirty="0" smtClean="0"/>
              <a:t>: Data Augmentation and Dropout</a:t>
            </a:r>
            <a:endParaRPr lang="en-US" dirty="0"/>
          </a:p>
        </p:txBody>
      </p:sp>
    </p:spTree>
    <p:extLst>
      <p:ext uri="{BB962C8B-B14F-4D97-AF65-F5344CB8AC3E}">
        <p14:creationId xmlns:p14="http://schemas.microsoft.com/office/powerpoint/2010/main" val="43160993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35373" y="562708"/>
            <a:ext cx="9659815" cy="5433646"/>
          </a:xfrm>
        </p:spPr>
      </p:pic>
    </p:spTree>
    <p:extLst>
      <p:ext uri="{BB962C8B-B14F-4D97-AF65-F5344CB8AC3E}">
        <p14:creationId xmlns:p14="http://schemas.microsoft.com/office/powerpoint/2010/main" val="333241973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ZFNet</a:t>
            </a:r>
            <a:endParaRPr lang="en-US" dirty="0"/>
          </a:p>
        </p:txBody>
      </p:sp>
      <p:sp>
        <p:nvSpPr>
          <p:cNvPr id="3" name="Content Placeholder 2"/>
          <p:cNvSpPr>
            <a:spLocks noGrp="1"/>
          </p:cNvSpPr>
          <p:nvPr>
            <p:ph idx="1"/>
          </p:nvPr>
        </p:nvSpPr>
        <p:spPr/>
        <p:txBody>
          <a:bodyPr>
            <a:normAutofit/>
          </a:bodyPr>
          <a:lstStyle/>
          <a:p>
            <a:r>
              <a:rPr lang="en-US" dirty="0" err="1"/>
              <a:t>ZFNet</a:t>
            </a:r>
            <a:r>
              <a:rPr lang="en-US" dirty="0"/>
              <a:t> is </a:t>
            </a:r>
            <a:r>
              <a:rPr lang="en-US" dirty="0" smtClean="0"/>
              <a:t>the winner </a:t>
            </a:r>
            <a:r>
              <a:rPr lang="en-US" dirty="0"/>
              <a:t>of the ILSVRC (ImageNet Large Scale Visual Recognition Competition) </a:t>
            </a:r>
            <a:r>
              <a:rPr lang="en-US" dirty="0" smtClean="0"/>
              <a:t>2013.</a:t>
            </a:r>
          </a:p>
          <a:p>
            <a:r>
              <a:rPr lang="en-US" dirty="0"/>
              <a:t>Overall, the architecture of the network is an optimized version of the last year’s winner </a:t>
            </a:r>
            <a:r>
              <a:rPr lang="en-US" dirty="0" smtClean="0"/>
              <a:t>– </a:t>
            </a:r>
            <a:r>
              <a:rPr lang="en-US" dirty="0" err="1" smtClean="0"/>
              <a:t>AlexNet</a:t>
            </a:r>
            <a:endParaRPr lang="en-US" dirty="0" smtClean="0"/>
          </a:p>
          <a:p>
            <a:r>
              <a:rPr lang="en-US" dirty="0"/>
              <a:t>The authors spent some time to find out the bottlenecks of </a:t>
            </a:r>
            <a:r>
              <a:rPr lang="en-US" dirty="0" err="1"/>
              <a:t>AlexNet</a:t>
            </a:r>
            <a:r>
              <a:rPr lang="en-US" dirty="0"/>
              <a:t> and removing them, achieving superior performance</a:t>
            </a:r>
            <a:r>
              <a:rPr lang="en-US" dirty="0" smtClean="0"/>
              <a:t>.</a:t>
            </a:r>
          </a:p>
          <a:p>
            <a:r>
              <a:rPr lang="en-US" dirty="0"/>
              <a:t>In particular, they reduced filter size in the first convolutional layer from 11x11 to 7x7, which resulted in fewer dead features learned in the first </a:t>
            </a:r>
            <a:r>
              <a:rPr lang="en-US" dirty="0" smtClean="0"/>
              <a:t>layer. </a:t>
            </a:r>
            <a:r>
              <a:rPr lang="en-US" dirty="0"/>
              <a:t>A dead feature is a situation where a convolutional kernel fails to learn any significant representation</a:t>
            </a:r>
            <a:r>
              <a:rPr lang="en-US" dirty="0" smtClean="0"/>
              <a:t>.</a:t>
            </a:r>
          </a:p>
          <a:p>
            <a:endParaRPr lang="en-US" dirty="0"/>
          </a:p>
        </p:txBody>
      </p:sp>
    </p:spTree>
    <p:extLst>
      <p:ext uri="{BB962C8B-B14F-4D97-AF65-F5344CB8AC3E}">
        <p14:creationId xmlns:p14="http://schemas.microsoft.com/office/powerpoint/2010/main" val="318098328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ZFNet</a:t>
            </a:r>
            <a:endParaRPr lang="en-US" dirty="0"/>
          </a:p>
        </p:txBody>
      </p:sp>
      <p:sp>
        <p:nvSpPr>
          <p:cNvPr id="3" name="Content Placeholder 2"/>
          <p:cNvSpPr>
            <a:spLocks noGrp="1"/>
          </p:cNvSpPr>
          <p:nvPr>
            <p:ph idx="1"/>
          </p:nvPr>
        </p:nvSpPr>
        <p:spPr/>
        <p:txBody>
          <a:bodyPr>
            <a:normAutofit fontScale="92500" lnSpcReduction="10000"/>
          </a:bodyPr>
          <a:lstStyle/>
          <a:p>
            <a:r>
              <a:rPr lang="en-US" dirty="0"/>
              <a:t>In addition to changing the filter size, the authors of </a:t>
            </a:r>
            <a:r>
              <a:rPr lang="en-US" dirty="0" err="1" smtClean="0"/>
              <a:t>ZFNet</a:t>
            </a:r>
            <a:r>
              <a:rPr lang="en-US" dirty="0" smtClean="0"/>
              <a:t> </a:t>
            </a:r>
            <a:r>
              <a:rPr lang="en-US" dirty="0"/>
              <a:t>have doubled the number of filters in all convolutional layers and the number of neurons in the fully connected layers as compared to the </a:t>
            </a:r>
            <a:r>
              <a:rPr lang="en-US" dirty="0" err="1"/>
              <a:t>AlexNet</a:t>
            </a:r>
            <a:r>
              <a:rPr lang="en-US" dirty="0" smtClean="0"/>
              <a:t>.</a:t>
            </a:r>
          </a:p>
          <a:p>
            <a:r>
              <a:rPr lang="en-US" dirty="0"/>
              <a:t>Besides, </a:t>
            </a:r>
            <a:r>
              <a:rPr lang="en-US" dirty="0" smtClean="0"/>
              <a:t>the </a:t>
            </a:r>
            <a:r>
              <a:rPr lang="en-US" dirty="0" err="1" smtClean="0"/>
              <a:t>ZFNet</a:t>
            </a:r>
            <a:r>
              <a:rPr lang="en-US" dirty="0" smtClean="0"/>
              <a:t> </a:t>
            </a:r>
            <a:r>
              <a:rPr lang="en-US" dirty="0"/>
              <a:t>paper introduced a way to visualize learned convolutional features. Before this work, convolutional neural networks were pretty much black boxes, whose internal workings were unknown. This paper offered essential insights into how convolutional neural networks are learning internal </a:t>
            </a:r>
            <a:r>
              <a:rPr lang="en-US" dirty="0" smtClean="0"/>
              <a:t>representations.</a:t>
            </a:r>
          </a:p>
          <a:p>
            <a:r>
              <a:rPr lang="en-US" dirty="0"/>
              <a:t>T</a:t>
            </a:r>
            <a:r>
              <a:rPr lang="en-US" dirty="0" smtClean="0"/>
              <a:t>he</a:t>
            </a:r>
            <a:r>
              <a:rPr lang="en-US" dirty="0"/>
              <a:t> </a:t>
            </a:r>
            <a:r>
              <a:rPr lang="en-US" dirty="0" err="1"/>
              <a:t>Deconvnet</a:t>
            </a:r>
            <a:r>
              <a:rPr lang="en-US" dirty="0"/>
              <a:t> is a slightly modified backward pass through a </a:t>
            </a:r>
            <a:r>
              <a:rPr lang="en-US" dirty="0" err="1"/>
              <a:t>convnet</a:t>
            </a:r>
            <a:r>
              <a:rPr lang="en-US" dirty="0"/>
              <a:t> that you are trying to </a:t>
            </a:r>
            <a:r>
              <a:rPr lang="en-US" dirty="0" smtClean="0"/>
              <a:t>visualize.</a:t>
            </a:r>
          </a:p>
          <a:p>
            <a:r>
              <a:rPr lang="en-US" dirty="0" smtClean="0"/>
              <a:t>To </a:t>
            </a:r>
            <a:r>
              <a:rPr lang="en-US" dirty="0"/>
              <a:t>summarize, it was not a revolutionary change, but </a:t>
            </a:r>
            <a:r>
              <a:rPr lang="en-US" dirty="0" smtClean="0"/>
              <a:t>rather evolutionary</a:t>
            </a:r>
            <a:r>
              <a:rPr lang="en-US" dirty="0"/>
              <a:t>, building upon the ideas of the previous year’s winner.</a:t>
            </a:r>
            <a:endParaRPr lang="en-US" dirty="0"/>
          </a:p>
        </p:txBody>
      </p:sp>
    </p:spTree>
    <p:extLst>
      <p:ext uri="{BB962C8B-B14F-4D97-AF65-F5344CB8AC3E}">
        <p14:creationId xmlns:p14="http://schemas.microsoft.com/office/powerpoint/2010/main" val="23988427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402649" y="933187"/>
            <a:ext cx="5063706" cy="646331"/>
          </a:xfrm>
          <a:prstGeom prst="rect">
            <a:avLst/>
          </a:prstGeom>
          <a:noFill/>
        </p:spPr>
        <p:txBody>
          <a:bodyPr wrap="square" rtlCol="0">
            <a:spAutoFit/>
          </a:bodyPr>
          <a:lstStyle/>
          <a:p>
            <a:pPr algn="ctr"/>
            <a:r>
              <a:rPr lang="en-US" sz="3600" b="1" dirty="0" smtClean="0"/>
              <a:t>How CNN Works?</a:t>
            </a:r>
            <a:endParaRPr lang="en-US" sz="3600" b="1" dirty="0"/>
          </a:p>
        </p:txBody>
      </p:sp>
      <p:pic>
        <p:nvPicPr>
          <p:cNvPr id="3" name="Picture 2"/>
          <p:cNvPicPr>
            <a:picLocks noChangeAspect="1"/>
          </p:cNvPicPr>
          <p:nvPr/>
        </p:nvPicPr>
        <p:blipFill>
          <a:blip r:embed="rId2"/>
          <a:stretch>
            <a:fillRect/>
          </a:stretch>
        </p:blipFill>
        <p:spPr>
          <a:xfrm>
            <a:off x="119062" y="2474225"/>
            <a:ext cx="11953875" cy="4038600"/>
          </a:xfrm>
          <a:prstGeom prst="rect">
            <a:avLst/>
          </a:prstGeom>
        </p:spPr>
      </p:pic>
    </p:spTree>
    <p:extLst>
      <p:ext uri="{BB962C8B-B14F-4D97-AF65-F5344CB8AC3E}">
        <p14:creationId xmlns:p14="http://schemas.microsoft.com/office/powerpoint/2010/main" val="164141332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ZFNet</a:t>
            </a:r>
            <a:endParaRPr lang="en-US" dirty="0"/>
          </a:p>
        </p:txBody>
      </p:sp>
      <p:sp>
        <p:nvSpPr>
          <p:cNvPr id="3" name="Content Placeholder 2"/>
          <p:cNvSpPr>
            <a:spLocks noGrp="1"/>
          </p:cNvSpPr>
          <p:nvPr>
            <p:ph idx="1"/>
          </p:nvPr>
        </p:nvSpPr>
        <p:spPr/>
        <p:txBody>
          <a:bodyPr>
            <a:normAutofit/>
          </a:bodyPr>
          <a:lstStyle/>
          <a:p>
            <a:r>
              <a:rPr lang="en-US" dirty="0"/>
              <a:t>A</a:t>
            </a:r>
            <a:r>
              <a:rPr lang="en-US" dirty="0" smtClean="0"/>
              <a:t> </a:t>
            </a:r>
            <a:r>
              <a:rPr lang="en-US" dirty="0"/>
              <a:t>separate </a:t>
            </a:r>
            <a:r>
              <a:rPr lang="en-US" dirty="0" err="1"/>
              <a:t>Deconvnet</a:t>
            </a:r>
            <a:r>
              <a:rPr lang="en-US" dirty="0"/>
              <a:t> is attached to the output of each layer whose features we want to visualize. </a:t>
            </a:r>
            <a:endParaRPr lang="en-US" dirty="0" smtClean="0"/>
          </a:p>
          <a:p>
            <a:r>
              <a:rPr lang="en-US" dirty="0" smtClean="0"/>
              <a:t>Each</a:t>
            </a:r>
            <a:r>
              <a:rPr lang="en-US" dirty="0"/>
              <a:t> </a:t>
            </a:r>
            <a:r>
              <a:rPr lang="en-US" dirty="0" err="1"/>
              <a:t>Deconvnet</a:t>
            </a:r>
            <a:r>
              <a:rPr lang="en-US" dirty="0"/>
              <a:t> itself is a neural network whose input is activations of a particular layer, and the output is an image depicting pixels that are responsible for maximum activation of a convolutional kernel of our interest for a given convolutional layer. </a:t>
            </a:r>
            <a:endParaRPr lang="en-US" dirty="0" smtClean="0"/>
          </a:p>
          <a:p>
            <a:r>
              <a:rPr lang="en-US" dirty="0" smtClean="0"/>
              <a:t>In </a:t>
            </a:r>
            <a:r>
              <a:rPr lang="en-US" dirty="0"/>
              <a:t>the paper, </a:t>
            </a:r>
            <a:r>
              <a:rPr lang="en-US" dirty="0" err="1"/>
              <a:t>Deconvnet</a:t>
            </a:r>
            <a:r>
              <a:rPr lang="en-US" dirty="0"/>
              <a:t> is described as a sequence of transposed convolutions, de-pooling and a special </a:t>
            </a:r>
            <a:r>
              <a:rPr lang="en-US" i="1" dirty="0"/>
              <a:t>modified </a:t>
            </a:r>
            <a:r>
              <a:rPr lang="en-US" i="1" dirty="0" err="1"/>
              <a:t>ReLU</a:t>
            </a:r>
            <a:r>
              <a:rPr lang="en-US" dirty="0"/>
              <a:t>. </a:t>
            </a:r>
            <a:endParaRPr lang="en-US" dirty="0" smtClean="0"/>
          </a:p>
          <a:p>
            <a:r>
              <a:rPr lang="en-US" dirty="0" smtClean="0"/>
              <a:t>The </a:t>
            </a:r>
            <a:r>
              <a:rPr lang="en-US" dirty="0"/>
              <a:t>sequence of operations is the reverse of the steps that were used in the original neural network to produce a particular layer’s output.</a:t>
            </a:r>
            <a:endParaRPr lang="en-US" dirty="0"/>
          </a:p>
        </p:txBody>
      </p:sp>
    </p:spTree>
    <p:extLst>
      <p:ext uri="{BB962C8B-B14F-4D97-AF65-F5344CB8AC3E}">
        <p14:creationId xmlns:p14="http://schemas.microsoft.com/office/powerpoint/2010/main" val="86715028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2004646"/>
            <a:ext cx="10515600" cy="3360289"/>
          </a:xfrm>
        </p:spPr>
      </p:pic>
    </p:spTree>
    <p:extLst>
      <p:ext uri="{BB962C8B-B14F-4D97-AF65-F5344CB8AC3E}">
        <p14:creationId xmlns:p14="http://schemas.microsoft.com/office/powerpoint/2010/main" val="82072232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VGG-16</a:t>
            </a:r>
            <a:endParaRPr lang="en-US" dirty="0"/>
          </a:p>
        </p:txBody>
      </p:sp>
      <p:sp>
        <p:nvSpPr>
          <p:cNvPr id="3" name="Content Placeholder 2"/>
          <p:cNvSpPr>
            <a:spLocks noGrp="1"/>
          </p:cNvSpPr>
          <p:nvPr>
            <p:ph idx="1"/>
          </p:nvPr>
        </p:nvSpPr>
        <p:spPr/>
        <p:txBody>
          <a:bodyPr>
            <a:normAutofit fontScale="92500" lnSpcReduction="10000"/>
          </a:bodyPr>
          <a:lstStyle/>
          <a:p>
            <a:r>
              <a:rPr lang="en-US" dirty="0"/>
              <a:t>VGG16 is a convolution neural net (CNN ) architecture which was used to win </a:t>
            </a:r>
            <a:r>
              <a:rPr lang="en-US" dirty="0" smtClean="0"/>
              <a:t>ILSVRC(</a:t>
            </a:r>
            <a:r>
              <a:rPr lang="en-US" dirty="0" err="1" smtClean="0"/>
              <a:t>Imagenet</a:t>
            </a:r>
            <a:r>
              <a:rPr lang="en-US" dirty="0"/>
              <a:t>) competition in 2014.</a:t>
            </a:r>
            <a:endParaRPr lang="en-US" dirty="0" smtClean="0"/>
          </a:p>
          <a:p>
            <a:r>
              <a:rPr lang="en-US" dirty="0" smtClean="0"/>
              <a:t>In VGG-16, there </a:t>
            </a:r>
            <a:r>
              <a:rPr lang="en-US" dirty="0"/>
              <a:t>are 13 convolutional layers, 5 Max Pooling layers and 3 Dense layers which sums up to 21 layers but only 16 weight layers</a:t>
            </a:r>
            <a:r>
              <a:rPr lang="en-US" dirty="0" smtClean="0"/>
              <a:t>.</a:t>
            </a:r>
          </a:p>
          <a:p>
            <a:r>
              <a:rPr lang="en-US" dirty="0"/>
              <a:t>VGG-16 network is trained on ImageNet dataset which has over 14 million images and 1000 classes, and </a:t>
            </a:r>
            <a:r>
              <a:rPr lang="en-US" dirty="0" err="1"/>
              <a:t>acheives</a:t>
            </a:r>
            <a:r>
              <a:rPr lang="en-US" dirty="0"/>
              <a:t> 92.7% top-5 accuracy. It surpasses </a:t>
            </a:r>
            <a:r>
              <a:rPr lang="en-US" dirty="0" err="1"/>
              <a:t>AlexNet</a:t>
            </a:r>
            <a:r>
              <a:rPr lang="en-US" dirty="0"/>
              <a:t> network by replacing large filters of size 11 and 5 in the first and second convolution layers with small size 3x3 filters</a:t>
            </a:r>
            <a:r>
              <a:rPr lang="en-US" dirty="0" smtClean="0"/>
              <a:t>.</a:t>
            </a:r>
          </a:p>
          <a:p>
            <a:r>
              <a:rPr lang="en-US" dirty="0" err="1"/>
              <a:t>Conv</a:t>
            </a:r>
            <a:r>
              <a:rPr lang="en-US" dirty="0"/>
              <a:t> </a:t>
            </a:r>
            <a:r>
              <a:rPr lang="en-US" dirty="0" smtClean="0"/>
              <a:t>1-1 and 1-2 </a:t>
            </a:r>
            <a:r>
              <a:rPr lang="en-US" dirty="0"/>
              <a:t>has number of filters as 64 while </a:t>
            </a:r>
            <a:r>
              <a:rPr lang="en-US" dirty="0" err="1"/>
              <a:t>Conv</a:t>
            </a:r>
            <a:r>
              <a:rPr lang="en-US" dirty="0"/>
              <a:t> </a:t>
            </a:r>
            <a:r>
              <a:rPr lang="en-US" dirty="0" smtClean="0"/>
              <a:t>2-1 and 2-2 </a:t>
            </a:r>
            <a:r>
              <a:rPr lang="en-US" dirty="0"/>
              <a:t>has 128 filters, </a:t>
            </a:r>
            <a:r>
              <a:rPr lang="en-US" dirty="0" err="1"/>
              <a:t>Conv</a:t>
            </a:r>
            <a:r>
              <a:rPr lang="en-US" dirty="0"/>
              <a:t> </a:t>
            </a:r>
            <a:r>
              <a:rPr lang="en-US" dirty="0" smtClean="0"/>
              <a:t>3-1,3-2,3-3 </a:t>
            </a:r>
            <a:r>
              <a:rPr lang="en-US" dirty="0"/>
              <a:t>has 256 filters while </a:t>
            </a:r>
            <a:r>
              <a:rPr lang="en-US" dirty="0" err="1"/>
              <a:t>Conv</a:t>
            </a:r>
            <a:r>
              <a:rPr lang="en-US" dirty="0"/>
              <a:t> </a:t>
            </a:r>
            <a:r>
              <a:rPr lang="en-US" dirty="0" smtClean="0"/>
              <a:t>4-1,4-2,4-3 </a:t>
            </a:r>
            <a:r>
              <a:rPr lang="en-US" dirty="0"/>
              <a:t>and </a:t>
            </a:r>
            <a:r>
              <a:rPr lang="en-US" dirty="0" err="1"/>
              <a:t>Conv</a:t>
            </a:r>
            <a:r>
              <a:rPr lang="en-US" dirty="0"/>
              <a:t> </a:t>
            </a:r>
            <a:r>
              <a:rPr lang="en-US" dirty="0" smtClean="0"/>
              <a:t>5-1,5-2,5-3 </a:t>
            </a:r>
            <a:r>
              <a:rPr lang="en-US" dirty="0"/>
              <a:t>has 512 filters.</a:t>
            </a:r>
            <a:endParaRPr lang="en-US" dirty="0"/>
          </a:p>
        </p:txBody>
      </p:sp>
    </p:spTree>
    <p:extLst>
      <p:ext uri="{BB962C8B-B14F-4D97-AF65-F5344CB8AC3E}">
        <p14:creationId xmlns:p14="http://schemas.microsoft.com/office/powerpoint/2010/main" val="131803057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VGG-16</a:t>
            </a:r>
            <a:endParaRPr lang="en-US" dirty="0"/>
          </a:p>
        </p:txBody>
      </p:sp>
      <p:sp>
        <p:nvSpPr>
          <p:cNvPr id="3" name="Content Placeholder 2"/>
          <p:cNvSpPr>
            <a:spLocks noGrp="1"/>
          </p:cNvSpPr>
          <p:nvPr>
            <p:ph idx="1"/>
          </p:nvPr>
        </p:nvSpPr>
        <p:spPr/>
        <p:txBody>
          <a:bodyPr>
            <a:normAutofit/>
          </a:bodyPr>
          <a:lstStyle/>
          <a:p>
            <a:r>
              <a:rPr lang="en-US" dirty="0"/>
              <a:t>Most unique thing about VGG16 is that instead of having a large number of hyper-parameter </a:t>
            </a:r>
            <a:r>
              <a:rPr lang="en-US" dirty="0" smtClean="0"/>
              <a:t>the authors </a:t>
            </a:r>
            <a:r>
              <a:rPr lang="en-US" dirty="0"/>
              <a:t>focused on having convolution layers of 3x3 filter with a stride 1 and always used same padding and </a:t>
            </a:r>
            <a:r>
              <a:rPr lang="en-US" dirty="0" err="1"/>
              <a:t>maxpool</a:t>
            </a:r>
            <a:r>
              <a:rPr lang="en-US" dirty="0"/>
              <a:t> layer of 2x2 filter of stride 2. </a:t>
            </a:r>
            <a:endParaRPr lang="en-US" dirty="0" smtClean="0"/>
          </a:p>
          <a:p>
            <a:r>
              <a:rPr lang="en-US" dirty="0" smtClean="0"/>
              <a:t>It </a:t>
            </a:r>
            <a:r>
              <a:rPr lang="en-US" dirty="0"/>
              <a:t>follows this arrangement of convolution and max pool layers consistently throughout the whole architecture. </a:t>
            </a:r>
            <a:endParaRPr lang="en-US" dirty="0" smtClean="0"/>
          </a:p>
          <a:p>
            <a:r>
              <a:rPr lang="en-US" dirty="0" smtClean="0"/>
              <a:t>This </a:t>
            </a:r>
            <a:r>
              <a:rPr lang="en-US" dirty="0"/>
              <a:t>network is a pretty large network and it has about 138 million (</a:t>
            </a:r>
            <a:r>
              <a:rPr lang="en-US" dirty="0" err="1"/>
              <a:t>approx</a:t>
            </a:r>
            <a:r>
              <a:rPr lang="en-US" dirty="0"/>
              <a:t>) parameters.</a:t>
            </a:r>
            <a:endParaRPr lang="en-US" dirty="0"/>
          </a:p>
        </p:txBody>
      </p:sp>
    </p:spTree>
    <p:extLst>
      <p:ext uri="{BB962C8B-B14F-4D97-AF65-F5344CB8AC3E}">
        <p14:creationId xmlns:p14="http://schemas.microsoft.com/office/powerpoint/2010/main" val="150560007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42518" y="562708"/>
            <a:ext cx="9645525" cy="5433646"/>
          </a:xfrm>
        </p:spPr>
      </p:pic>
    </p:spTree>
    <p:extLst>
      <p:ext uri="{BB962C8B-B14F-4D97-AF65-F5344CB8AC3E}">
        <p14:creationId xmlns:p14="http://schemas.microsoft.com/office/powerpoint/2010/main" val="363171625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ResNet</a:t>
            </a:r>
            <a:endParaRPr lang="en-US" dirty="0"/>
          </a:p>
        </p:txBody>
      </p:sp>
      <p:sp>
        <p:nvSpPr>
          <p:cNvPr id="3" name="Content Placeholder 2"/>
          <p:cNvSpPr>
            <a:spLocks noGrp="1"/>
          </p:cNvSpPr>
          <p:nvPr>
            <p:ph idx="1"/>
          </p:nvPr>
        </p:nvSpPr>
        <p:spPr/>
        <p:txBody>
          <a:bodyPr>
            <a:normAutofit/>
          </a:bodyPr>
          <a:lstStyle/>
          <a:p>
            <a:r>
              <a:rPr lang="en-US" dirty="0" smtClean="0"/>
              <a:t>Unlike </a:t>
            </a:r>
            <a:r>
              <a:rPr lang="en-US" dirty="0"/>
              <a:t>traditional </a:t>
            </a:r>
            <a:r>
              <a:rPr lang="en-US" i="1" dirty="0"/>
              <a:t>sequential</a:t>
            </a:r>
            <a:r>
              <a:rPr lang="en-US" dirty="0"/>
              <a:t> network architectures such as </a:t>
            </a:r>
            <a:r>
              <a:rPr lang="en-US" dirty="0" err="1"/>
              <a:t>AlexNet</a:t>
            </a:r>
            <a:r>
              <a:rPr lang="en-US" dirty="0"/>
              <a:t>, </a:t>
            </a:r>
            <a:r>
              <a:rPr lang="en-US" dirty="0" err="1"/>
              <a:t>OverFeat</a:t>
            </a:r>
            <a:r>
              <a:rPr lang="en-US" dirty="0"/>
              <a:t>, and VGG, </a:t>
            </a:r>
            <a:r>
              <a:rPr lang="en-US" dirty="0" err="1"/>
              <a:t>ResNet</a:t>
            </a:r>
            <a:r>
              <a:rPr lang="en-US" dirty="0"/>
              <a:t> is instead a form of “exotic architecture” that relies on micro-architecture modules (also called “network-in-network architectures</a:t>
            </a:r>
            <a:r>
              <a:rPr lang="en-US" dirty="0" smtClean="0"/>
              <a:t>”).</a:t>
            </a:r>
          </a:p>
          <a:p>
            <a:r>
              <a:rPr lang="en-US" dirty="0"/>
              <a:t>The term </a:t>
            </a:r>
            <a:r>
              <a:rPr lang="en-US" i="1" dirty="0"/>
              <a:t>micro-architecture</a:t>
            </a:r>
            <a:r>
              <a:rPr lang="en-US" dirty="0"/>
              <a:t> refers to the set of “building blocks” used to construct the network. A collection of micro-architecture building blocks (along with your standard CONV, POOL, etc. layers) leads to the </a:t>
            </a:r>
            <a:r>
              <a:rPr lang="en-US" i="1" dirty="0"/>
              <a:t>macro-architecture</a:t>
            </a:r>
            <a:r>
              <a:rPr lang="en-US" dirty="0"/>
              <a:t> (</a:t>
            </a:r>
            <a:r>
              <a:rPr lang="en-US" dirty="0" err="1"/>
              <a:t>i.e</a:t>
            </a:r>
            <a:r>
              <a:rPr lang="en-US" dirty="0"/>
              <a:t>,. the end network itself).</a:t>
            </a:r>
            <a:endParaRPr lang="en-US" dirty="0"/>
          </a:p>
        </p:txBody>
      </p:sp>
    </p:spTree>
    <p:extLst>
      <p:ext uri="{BB962C8B-B14F-4D97-AF65-F5344CB8AC3E}">
        <p14:creationId xmlns:p14="http://schemas.microsoft.com/office/powerpoint/2010/main" val="146625241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ResNet</a:t>
            </a:r>
            <a:endParaRPr lang="en-US" dirty="0"/>
          </a:p>
        </p:txBody>
      </p:sp>
      <p:sp>
        <p:nvSpPr>
          <p:cNvPr id="3" name="Content Placeholder 2"/>
          <p:cNvSpPr>
            <a:spLocks noGrp="1"/>
          </p:cNvSpPr>
          <p:nvPr>
            <p:ph idx="1"/>
          </p:nvPr>
        </p:nvSpPr>
        <p:spPr/>
        <p:txBody>
          <a:bodyPr>
            <a:normAutofit/>
          </a:bodyPr>
          <a:lstStyle/>
          <a:p>
            <a:r>
              <a:rPr lang="en-US" b="1" dirty="0"/>
              <a:t>More layers is better</a:t>
            </a:r>
            <a:r>
              <a:rPr lang="en-US" dirty="0"/>
              <a:t> but because of the </a:t>
            </a:r>
            <a:r>
              <a:rPr lang="en-US" b="1" dirty="0"/>
              <a:t>vanishing gradient problem</a:t>
            </a:r>
            <a:r>
              <a:rPr lang="en-US" dirty="0"/>
              <a:t>, model weights of the first layers can not be updated correctly through the backpropagation of the error gradient (the chain rule multiplies error gradient values lower than one and then, when the gradient error comes to the first layers, its value goes to zero).</a:t>
            </a:r>
          </a:p>
          <a:p>
            <a:r>
              <a:rPr lang="en-US" dirty="0"/>
              <a:t>That is the </a:t>
            </a:r>
            <a:r>
              <a:rPr lang="en-US" b="1" dirty="0"/>
              <a:t>objective of </a:t>
            </a:r>
            <a:r>
              <a:rPr lang="en-US" b="1" dirty="0" err="1"/>
              <a:t>Resnet</a:t>
            </a:r>
            <a:r>
              <a:rPr lang="en-US" b="1" dirty="0"/>
              <a:t> : preserve the gradient</a:t>
            </a:r>
            <a:r>
              <a:rPr lang="en-US" b="1" dirty="0" smtClean="0"/>
              <a:t>.</a:t>
            </a:r>
          </a:p>
          <a:p>
            <a:r>
              <a:rPr lang="en-US" dirty="0"/>
              <a:t>A residual is the error in a result</a:t>
            </a:r>
            <a:r>
              <a:rPr lang="en-US" dirty="0" smtClean="0"/>
              <a:t>.</a:t>
            </a:r>
            <a:endParaRPr lang="en-US" dirty="0"/>
          </a:p>
          <a:p>
            <a:r>
              <a:rPr lang="en-US" dirty="0"/>
              <a:t>Let’s say, you are asked to predict the age of a person, just by looking at her. If her actual age is 20, and you predict 18, you are off by 2. 2 is our residual here. </a:t>
            </a:r>
            <a:r>
              <a:rPr lang="en-US" dirty="0" smtClean="0"/>
              <a:t>In </a:t>
            </a:r>
            <a:r>
              <a:rPr lang="en-US" dirty="0"/>
              <a:t>essence, </a:t>
            </a:r>
            <a:r>
              <a:rPr lang="en-US" dirty="0" smtClean="0"/>
              <a:t>Actual = Prediction + Residual.</a:t>
            </a:r>
            <a:endParaRPr lang="en-US" dirty="0"/>
          </a:p>
          <a:p>
            <a:endParaRPr lang="en-US" dirty="0"/>
          </a:p>
        </p:txBody>
      </p:sp>
    </p:spTree>
    <p:extLst>
      <p:ext uri="{BB962C8B-B14F-4D97-AF65-F5344CB8AC3E}">
        <p14:creationId xmlns:p14="http://schemas.microsoft.com/office/powerpoint/2010/main" val="425325040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848580"/>
          </a:xfrm>
        </p:spPr>
        <p:txBody>
          <a:bodyPr/>
          <a:lstStyle/>
          <a:p>
            <a:r>
              <a:rPr lang="en-US" dirty="0" err="1" smtClean="0"/>
              <a:t>ResNet</a:t>
            </a:r>
            <a:endParaRPr lang="en-US" dirty="0"/>
          </a:p>
        </p:txBody>
      </p:sp>
      <p:sp>
        <p:nvSpPr>
          <p:cNvPr id="3" name="Content Placeholder 2"/>
          <p:cNvSpPr>
            <a:spLocks noGrp="1"/>
          </p:cNvSpPr>
          <p:nvPr>
            <p:ph idx="1"/>
          </p:nvPr>
        </p:nvSpPr>
        <p:spPr>
          <a:xfrm>
            <a:off x="838200" y="1213706"/>
            <a:ext cx="10515600" cy="4963257"/>
          </a:xfrm>
        </p:spPr>
        <p:txBody>
          <a:bodyPr>
            <a:normAutofit/>
          </a:bodyPr>
          <a:lstStyle/>
          <a:p>
            <a:pPr fontAlgn="base"/>
            <a:r>
              <a:rPr lang="en-US" dirty="0"/>
              <a:t>So we want a deeper network where:</a:t>
            </a:r>
          </a:p>
          <a:p>
            <a:pPr lvl="1" fontAlgn="base"/>
            <a:r>
              <a:rPr lang="en-US" dirty="0"/>
              <a:t>We want to go deeper without degradation in accuracy and error rate. We can do this via injecting identity mappings.</a:t>
            </a:r>
          </a:p>
          <a:p>
            <a:pPr lvl="1" fontAlgn="base"/>
            <a:r>
              <a:rPr lang="en-US" dirty="0"/>
              <a:t>We want to be able to learn the residuals so that our predictions are close to the actuals</a:t>
            </a:r>
            <a:r>
              <a:rPr lang="en-US" dirty="0" smtClean="0"/>
              <a:t>.</a:t>
            </a:r>
            <a:r>
              <a:rPr lang="en-US" dirty="0"/>
              <a:t> This is realized by </a:t>
            </a:r>
            <a:r>
              <a:rPr lang="en-US" dirty="0" err="1" smtClean="0"/>
              <a:t>ResNet</a:t>
            </a:r>
            <a:r>
              <a:rPr lang="en-US" dirty="0" smtClean="0"/>
              <a:t> </a:t>
            </a:r>
            <a:r>
              <a:rPr lang="en-US" dirty="0"/>
              <a:t>with </a:t>
            </a:r>
            <a:r>
              <a:rPr lang="en-US" i="1" dirty="0"/>
              <a:t>shortcut connections</a:t>
            </a:r>
            <a:r>
              <a:rPr lang="en-US" dirty="0" smtClean="0"/>
              <a:t>.</a:t>
            </a:r>
          </a:p>
          <a:p>
            <a:pPr fontAlgn="base"/>
            <a:r>
              <a:rPr lang="en-US" dirty="0"/>
              <a:t>Shortcut connections are those skipping one or more layers. In our case, the shortcut connections simply perform identity mapping, and their outputs are added to the outputs of the stacked layers.</a:t>
            </a:r>
            <a:endParaRPr lang="en-US" dirty="0" smtClean="0"/>
          </a:p>
          <a:p>
            <a:pPr fontAlgn="base"/>
            <a:endParaRPr lang="en-US" dirty="0"/>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34228" y="4462463"/>
            <a:ext cx="3143250" cy="1714500"/>
          </a:xfrm>
          <a:prstGeom prst="rect">
            <a:avLst/>
          </a:prstGeom>
        </p:spPr>
      </p:pic>
    </p:spTree>
    <p:extLst>
      <p:ext uri="{BB962C8B-B14F-4D97-AF65-F5344CB8AC3E}">
        <p14:creationId xmlns:p14="http://schemas.microsoft.com/office/powerpoint/2010/main" val="255224265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35202" y="562708"/>
            <a:ext cx="9260157" cy="5433646"/>
          </a:xfrm>
        </p:spPr>
      </p:pic>
    </p:spTree>
    <p:extLst>
      <p:ext uri="{BB962C8B-B14F-4D97-AF65-F5344CB8AC3E}">
        <p14:creationId xmlns:p14="http://schemas.microsoft.com/office/powerpoint/2010/main" val="88003765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7326" y="894726"/>
            <a:ext cx="10790381" cy="4697182"/>
          </a:xfrm>
        </p:spPr>
      </p:pic>
    </p:spTree>
    <p:extLst>
      <p:ext uri="{BB962C8B-B14F-4D97-AF65-F5344CB8AC3E}">
        <p14:creationId xmlns:p14="http://schemas.microsoft.com/office/powerpoint/2010/main" val="12451785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3235" y="1480700"/>
            <a:ext cx="11740428" cy="3964120"/>
          </a:xfrm>
          <a:prstGeom prst="rect">
            <a:avLst/>
          </a:prstGeom>
        </p:spPr>
      </p:pic>
    </p:spTree>
    <p:extLst>
      <p:ext uri="{BB962C8B-B14F-4D97-AF65-F5344CB8AC3E}">
        <p14:creationId xmlns:p14="http://schemas.microsoft.com/office/powerpoint/2010/main" val="156217606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12547"/>
            <a:ext cx="10515600" cy="1325563"/>
          </a:xfrm>
        </p:spPr>
        <p:txBody>
          <a:bodyPr/>
          <a:lstStyle/>
          <a:p>
            <a:r>
              <a:rPr lang="en-US" dirty="0" smtClean="0"/>
              <a:t>Data augmentation</a:t>
            </a:r>
            <a:endParaRPr lang="en-US" dirty="0"/>
          </a:p>
        </p:txBody>
      </p:sp>
      <p:pic>
        <p:nvPicPr>
          <p:cNvPr id="4" name="Picture 3"/>
          <p:cNvPicPr>
            <a:picLocks noChangeAspect="1"/>
          </p:cNvPicPr>
          <p:nvPr/>
        </p:nvPicPr>
        <p:blipFill>
          <a:blip r:embed="rId2"/>
          <a:stretch>
            <a:fillRect/>
          </a:stretch>
        </p:blipFill>
        <p:spPr>
          <a:xfrm>
            <a:off x="1953833" y="1478436"/>
            <a:ext cx="8639175" cy="4829175"/>
          </a:xfrm>
          <a:prstGeom prst="rect">
            <a:avLst/>
          </a:prstGeom>
        </p:spPr>
      </p:pic>
    </p:spTree>
    <p:extLst>
      <p:ext uri="{BB962C8B-B14F-4D97-AF65-F5344CB8AC3E}">
        <p14:creationId xmlns:p14="http://schemas.microsoft.com/office/powerpoint/2010/main" val="149111754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748563" y="682388"/>
            <a:ext cx="10894158" cy="5595582"/>
          </a:xfrm>
          <a:prstGeom prst="rect">
            <a:avLst/>
          </a:prstGeom>
        </p:spPr>
      </p:pic>
    </p:spTree>
    <p:extLst>
      <p:ext uri="{BB962C8B-B14F-4D97-AF65-F5344CB8AC3E}">
        <p14:creationId xmlns:p14="http://schemas.microsoft.com/office/powerpoint/2010/main" val="395979753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8254"/>
            <a:ext cx="10515600" cy="1325563"/>
          </a:xfrm>
        </p:spPr>
        <p:txBody>
          <a:bodyPr/>
          <a:lstStyle/>
          <a:p>
            <a:r>
              <a:rPr lang="en-US" dirty="0" smtClean="0"/>
              <a:t>Object detection </a:t>
            </a:r>
            <a:endParaRPr lang="en-US" dirty="0"/>
          </a:p>
        </p:txBody>
      </p:sp>
      <p:pic>
        <p:nvPicPr>
          <p:cNvPr id="4" name="Picture 3"/>
          <p:cNvPicPr>
            <a:picLocks noChangeAspect="1"/>
          </p:cNvPicPr>
          <p:nvPr/>
        </p:nvPicPr>
        <p:blipFill>
          <a:blip r:embed="rId2"/>
          <a:stretch>
            <a:fillRect/>
          </a:stretch>
        </p:blipFill>
        <p:spPr>
          <a:xfrm>
            <a:off x="1050877" y="1343817"/>
            <a:ext cx="10278887" cy="4647550"/>
          </a:xfrm>
          <a:prstGeom prst="rect">
            <a:avLst/>
          </a:prstGeom>
        </p:spPr>
      </p:pic>
    </p:spTree>
    <p:extLst>
      <p:ext uri="{BB962C8B-B14F-4D97-AF65-F5344CB8AC3E}">
        <p14:creationId xmlns:p14="http://schemas.microsoft.com/office/powerpoint/2010/main" val="387245765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616637" y="766619"/>
            <a:ext cx="10775487" cy="5265691"/>
          </a:xfrm>
          <a:prstGeom prst="rect">
            <a:avLst/>
          </a:prstGeom>
        </p:spPr>
      </p:pic>
    </p:spTree>
    <p:extLst>
      <p:ext uri="{BB962C8B-B14F-4D97-AF65-F5344CB8AC3E}">
        <p14:creationId xmlns:p14="http://schemas.microsoft.com/office/powerpoint/2010/main" val="123847406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785528" y="627014"/>
            <a:ext cx="10353762" cy="4873033"/>
          </a:xfrm>
          <a:prstGeom prst="rect">
            <a:avLst/>
          </a:prstGeom>
        </p:spPr>
      </p:pic>
    </p:spTree>
    <p:extLst>
      <p:ext uri="{BB962C8B-B14F-4D97-AF65-F5344CB8AC3E}">
        <p14:creationId xmlns:p14="http://schemas.microsoft.com/office/powerpoint/2010/main" val="428368997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838200" y="365125"/>
            <a:ext cx="10747824" cy="5680833"/>
          </a:xfrm>
          <a:prstGeom prst="rect">
            <a:avLst/>
          </a:prstGeom>
        </p:spPr>
      </p:pic>
    </p:spTree>
    <p:extLst>
      <p:ext uri="{BB962C8B-B14F-4D97-AF65-F5344CB8AC3E}">
        <p14:creationId xmlns:p14="http://schemas.microsoft.com/office/powerpoint/2010/main" val="8248780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0"/>
            <a:ext cx="4200525" cy="646331"/>
          </a:xfrm>
          <a:prstGeom prst="rect">
            <a:avLst/>
          </a:prstGeom>
          <a:noFill/>
        </p:spPr>
        <p:txBody>
          <a:bodyPr wrap="square" rtlCol="0">
            <a:spAutoFit/>
          </a:bodyPr>
          <a:lstStyle/>
          <a:p>
            <a:r>
              <a:rPr lang="en-US" sz="3600" b="1" u="sng" dirty="0" smtClean="0">
                <a:solidFill>
                  <a:schemeClr val="accent1"/>
                </a:solidFill>
              </a:rPr>
              <a:t>How CNN Works?</a:t>
            </a:r>
            <a:endParaRPr lang="en-US" sz="3600" b="1" u="sng" dirty="0">
              <a:solidFill>
                <a:schemeClr val="accent1"/>
              </a:solidFill>
            </a:endParaRPr>
          </a:p>
        </p:txBody>
      </p:sp>
      <p:sp>
        <p:nvSpPr>
          <p:cNvPr id="3" name="TextBox 2"/>
          <p:cNvSpPr txBox="1"/>
          <p:nvPr/>
        </p:nvSpPr>
        <p:spPr>
          <a:xfrm>
            <a:off x="371475" y="838200"/>
            <a:ext cx="5372100" cy="369332"/>
          </a:xfrm>
          <a:prstGeom prst="rect">
            <a:avLst/>
          </a:prstGeom>
          <a:noFill/>
        </p:spPr>
        <p:txBody>
          <a:bodyPr wrap="square" rtlCol="0">
            <a:spAutoFit/>
          </a:bodyPr>
          <a:lstStyle/>
          <a:p>
            <a:r>
              <a:rPr lang="en-US" dirty="0" smtClean="0"/>
              <a:t>Convolutional Neural Networks Have Following Layers:</a:t>
            </a:r>
            <a:endParaRPr lang="en-US" dirty="0"/>
          </a:p>
        </p:txBody>
      </p:sp>
      <p:sp>
        <p:nvSpPr>
          <p:cNvPr id="4" name="TextBox 3"/>
          <p:cNvSpPr txBox="1"/>
          <p:nvPr/>
        </p:nvSpPr>
        <p:spPr>
          <a:xfrm>
            <a:off x="514350" y="1323975"/>
            <a:ext cx="3495675" cy="1200329"/>
          </a:xfrm>
          <a:prstGeom prst="rect">
            <a:avLst/>
          </a:prstGeom>
          <a:noFill/>
        </p:spPr>
        <p:txBody>
          <a:bodyPr wrap="square" rtlCol="0">
            <a:spAutoFit/>
          </a:bodyPr>
          <a:lstStyle/>
          <a:p>
            <a:pPr marL="285750" indent="-285750">
              <a:buFont typeface="Wingdings" panose="05000000000000000000" pitchFamily="2" charset="2"/>
              <a:buChar char="ü"/>
            </a:pPr>
            <a:r>
              <a:rPr lang="en-US" dirty="0" smtClean="0">
                <a:solidFill>
                  <a:schemeClr val="accent1"/>
                </a:solidFill>
              </a:rPr>
              <a:t>Convolution</a:t>
            </a:r>
          </a:p>
          <a:p>
            <a:pPr marL="285750" indent="-285750">
              <a:buFont typeface="Wingdings" panose="05000000000000000000" pitchFamily="2" charset="2"/>
              <a:buChar char="ü"/>
            </a:pPr>
            <a:r>
              <a:rPr lang="en-US" dirty="0" err="1" smtClean="0">
                <a:solidFill>
                  <a:schemeClr val="accent1"/>
                </a:solidFill>
              </a:rPr>
              <a:t>ReLU</a:t>
            </a:r>
            <a:r>
              <a:rPr lang="en-US" dirty="0" smtClean="0">
                <a:solidFill>
                  <a:schemeClr val="accent1"/>
                </a:solidFill>
              </a:rPr>
              <a:t> Layer</a:t>
            </a:r>
          </a:p>
          <a:p>
            <a:pPr marL="285750" indent="-285750">
              <a:buFont typeface="Wingdings" panose="05000000000000000000" pitchFamily="2" charset="2"/>
              <a:buChar char="ü"/>
            </a:pPr>
            <a:r>
              <a:rPr lang="en-US" dirty="0" smtClean="0">
                <a:solidFill>
                  <a:schemeClr val="accent1"/>
                </a:solidFill>
              </a:rPr>
              <a:t>Pooling</a:t>
            </a:r>
          </a:p>
          <a:p>
            <a:pPr marL="285750" indent="-285750">
              <a:buFont typeface="Wingdings" panose="05000000000000000000" pitchFamily="2" charset="2"/>
              <a:buChar char="ü"/>
            </a:pPr>
            <a:r>
              <a:rPr lang="en-US" dirty="0" smtClean="0">
                <a:solidFill>
                  <a:schemeClr val="accent1"/>
                </a:solidFill>
              </a:rPr>
              <a:t>Fully Connected</a:t>
            </a:r>
            <a:endParaRPr lang="en-US" dirty="0">
              <a:solidFill>
                <a:schemeClr val="accent1"/>
              </a:solidFill>
            </a:endParaRPr>
          </a:p>
        </p:txBody>
      </p:sp>
      <p:pic>
        <p:nvPicPr>
          <p:cNvPr id="5" name="Picture 4"/>
          <p:cNvPicPr>
            <a:picLocks noChangeAspect="1"/>
          </p:cNvPicPr>
          <p:nvPr/>
        </p:nvPicPr>
        <p:blipFill>
          <a:blip r:embed="rId2"/>
          <a:stretch>
            <a:fillRect/>
          </a:stretch>
        </p:blipFill>
        <p:spPr>
          <a:xfrm>
            <a:off x="3238500" y="1924139"/>
            <a:ext cx="1885950" cy="3848100"/>
          </a:xfrm>
          <a:prstGeom prst="rect">
            <a:avLst/>
          </a:prstGeom>
        </p:spPr>
      </p:pic>
      <p:cxnSp>
        <p:nvCxnSpPr>
          <p:cNvPr id="7" name="Straight Arrow Connector 6"/>
          <p:cNvCxnSpPr/>
          <p:nvPr/>
        </p:nvCxnSpPr>
        <p:spPr>
          <a:xfrm>
            <a:off x="5124450" y="2771775"/>
            <a:ext cx="933450" cy="95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5124450" y="4953000"/>
            <a:ext cx="933450" cy="95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Rounded Rectangle 8"/>
          <p:cNvSpPr/>
          <p:nvPr/>
        </p:nvSpPr>
        <p:spPr>
          <a:xfrm>
            <a:off x="6210300" y="2424202"/>
            <a:ext cx="1409700" cy="7141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CNN</a:t>
            </a:r>
            <a:endParaRPr lang="en-US" dirty="0"/>
          </a:p>
        </p:txBody>
      </p:sp>
      <p:sp>
        <p:nvSpPr>
          <p:cNvPr id="12" name="Rounded Rectangle 11"/>
          <p:cNvSpPr/>
          <p:nvPr/>
        </p:nvSpPr>
        <p:spPr>
          <a:xfrm>
            <a:off x="6210300" y="4595902"/>
            <a:ext cx="1409700" cy="7141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CNN</a:t>
            </a:r>
            <a:endParaRPr lang="en-US" dirty="0"/>
          </a:p>
        </p:txBody>
      </p:sp>
      <p:cxnSp>
        <p:nvCxnSpPr>
          <p:cNvPr id="16" name="Straight Arrow Connector 15"/>
          <p:cNvCxnSpPr/>
          <p:nvPr/>
        </p:nvCxnSpPr>
        <p:spPr>
          <a:xfrm>
            <a:off x="7848600" y="2781300"/>
            <a:ext cx="1066800" cy="95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7848600" y="4962525"/>
            <a:ext cx="1066800" cy="95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9029700" y="2058025"/>
            <a:ext cx="2352675" cy="1446550"/>
          </a:xfrm>
          <a:prstGeom prst="rect">
            <a:avLst/>
          </a:prstGeom>
          <a:noFill/>
        </p:spPr>
        <p:txBody>
          <a:bodyPr wrap="square" rtlCol="0">
            <a:spAutoFit/>
          </a:bodyPr>
          <a:lstStyle/>
          <a:p>
            <a:r>
              <a:rPr lang="en-US" sz="8800" dirty="0" smtClean="0"/>
              <a:t>X</a:t>
            </a:r>
            <a:endParaRPr lang="en-US" sz="8800" dirty="0"/>
          </a:p>
        </p:txBody>
      </p:sp>
      <p:sp>
        <p:nvSpPr>
          <p:cNvPr id="19" name="TextBox 18"/>
          <p:cNvSpPr txBox="1"/>
          <p:nvPr/>
        </p:nvSpPr>
        <p:spPr>
          <a:xfrm>
            <a:off x="9029700" y="4325689"/>
            <a:ext cx="1524000" cy="1446550"/>
          </a:xfrm>
          <a:prstGeom prst="rect">
            <a:avLst/>
          </a:prstGeom>
          <a:noFill/>
        </p:spPr>
        <p:txBody>
          <a:bodyPr wrap="square" rtlCol="0">
            <a:spAutoFit/>
          </a:bodyPr>
          <a:lstStyle/>
          <a:p>
            <a:r>
              <a:rPr lang="en-US" sz="8800" dirty="0"/>
              <a:t>0</a:t>
            </a:r>
          </a:p>
        </p:txBody>
      </p:sp>
    </p:spTree>
    <p:extLst>
      <p:ext uri="{BB962C8B-B14F-4D97-AF65-F5344CB8AC3E}">
        <p14:creationId xmlns:p14="http://schemas.microsoft.com/office/powerpoint/2010/main" val="2787279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0"/>
            <a:ext cx="3600450" cy="646331"/>
          </a:xfrm>
          <a:prstGeom prst="rect">
            <a:avLst/>
          </a:prstGeom>
          <a:noFill/>
        </p:spPr>
        <p:txBody>
          <a:bodyPr wrap="square" rtlCol="0">
            <a:spAutoFit/>
          </a:bodyPr>
          <a:lstStyle/>
          <a:p>
            <a:r>
              <a:rPr lang="en-US" sz="3600" b="1" u="sng" dirty="0" smtClean="0">
                <a:solidFill>
                  <a:schemeClr val="accent1"/>
                </a:solidFill>
              </a:rPr>
              <a:t>Trickier Case</a:t>
            </a:r>
            <a:endParaRPr lang="en-US" sz="3600" b="1" u="sng" dirty="0">
              <a:solidFill>
                <a:schemeClr val="accent1"/>
              </a:solidFill>
            </a:endParaRPr>
          </a:p>
        </p:txBody>
      </p:sp>
      <p:sp>
        <p:nvSpPr>
          <p:cNvPr id="3" name="TextBox 2"/>
          <p:cNvSpPr txBox="1"/>
          <p:nvPr/>
        </p:nvSpPr>
        <p:spPr>
          <a:xfrm>
            <a:off x="0" y="876300"/>
            <a:ext cx="12191999" cy="830997"/>
          </a:xfrm>
          <a:prstGeom prst="rect">
            <a:avLst/>
          </a:prstGeom>
          <a:noFill/>
        </p:spPr>
        <p:txBody>
          <a:bodyPr wrap="square" rtlCol="0">
            <a:spAutoFit/>
          </a:bodyPr>
          <a:lstStyle/>
          <a:p>
            <a:r>
              <a:rPr lang="en-US" sz="2400" dirty="0" smtClean="0"/>
              <a:t>Here, we will have some problems because X and 0 images won’t always have the same images. There can be certain deformations. Consider the diagrams show below:</a:t>
            </a:r>
            <a:endParaRPr lang="en-US" sz="2400" dirty="0"/>
          </a:p>
        </p:txBody>
      </p:sp>
      <p:sp>
        <p:nvSpPr>
          <p:cNvPr id="4" name="TextBox 3"/>
          <p:cNvSpPr txBox="1"/>
          <p:nvPr/>
        </p:nvSpPr>
        <p:spPr>
          <a:xfrm>
            <a:off x="676275" y="2295525"/>
            <a:ext cx="1571625" cy="1446550"/>
          </a:xfrm>
          <a:prstGeom prst="rect">
            <a:avLst/>
          </a:prstGeom>
          <a:noFill/>
        </p:spPr>
        <p:txBody>
          <a:bodyPr wrap="square" rtlCol="0">
            <a:spAutoFit/>
          </a:bodyPr>
          <a:lstStyle/>
          <a:p>
            <a:r>
              <a:rPr lang="en-US" sz="8800" dirty="0" smtClean="0"/>
              <a:t>X</a:t>
            </a:r>
            <a:endParaRPr lang="en-US" sz="8800" dirty="0"/>
          </a:p>
        </p:txBody>
      </p:sp>
      <p:sp>
        <p:nvSpPr>
          <p:cNvPr id="5" name="TextBox 4"/>
          <p:cNvSpPr txBox="1"/>
          <p:nvPr/>
        </p:nvSpPr>
        <p:spPr>
          <a:xfrm>
            <a:off x="676275" y="4238625"/>
            <a:ext cx="1638300" cy="1446550"/>
          </a:xfrm>
          <a:prstGeom prst="rect">
            <a:avLst/>
          </a:prstGeom>
          <a:noFill/>
        </p:spPr>
        <p:txBody>
          <a:bodyPr wrap="square" rtlCol="0">
            <a:spAutoFit/>
          </a:bodyPr>
          <a:lstStyle/>
          <a:p>
            <a:r>
              <a:rPr lang="en-US" sz="8800" dirty="0" smtClean="0"/>
              <a:t>0</a:t>
            </a:r>
            <a:endParaRPr lang="en-US" sz="8800" dirty="0"/>
          </a:p>
        </p:txBody>
      </p:sp>
      <p:pic>
        <p:nvPicPr>
          <p:cNvPr id="6" name="Picture 5"/>
          <p:cNvPicPr>
            <a:picLocks noChangeAspect="1"/>
          </p:cNvPicPr>
          <p:nvPr/>
        </p:nvPicPr>
        <p:blipFill>
          <a:blip r:embed="rId2"/>
          <a:stretch>
            <a:fillRect/>
          </a:stretch>
        </p:blipFill>
        <p:spPr>
          <a:xfrm>
            <a:off x="1790700" y="2114550"/>
            <a:ext cx="9163050" cy="3752850"/>
          </a:xfrm>
          <a:prstGeom prst="rect">
            <a:avLst/>
          </a:prstGeom>
        </p:spPr>
      </p:pic>
    </p:spTree>
    <p:extLst>
      <p:ext uri="{BB962C8B-B14F-4D97-AF65-F5344CB8AC3E}">
        <p14:creationId xmlns:p14="http://schemas.microsoft.com/office/powerpoint/2010/main" val="94754234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273</TotalTime>
  <Words>1929</Words>
  <Application>Microsoft Office PowerPoint</Application>
  <PresentationFormat>Widescreen</PresentationFormat>
  <Paragraphs>224</Paragraphs>
  <Slides>75</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75</vt:i4>
      </vt:variant>
    </vt:vector>
  </HeadingPairs>
  <TitlesOfParts>
    <vt:vector size="82" baseType="lpstr">
      <vt:lpstr>Arial</vt:lpstr>
      <vt:lpstr>Calibri</vt:lpstr>
      <vt:lpstr>Calibri (Body)</vt:lpstr>
      <vt:lpstr>Calibri Light</vt:lpstr>
      <vt:lpstr>Cambria</vt:lpstr>
      <vt:lpstr>Wingdings</vt:lpstr>
      <vt:lpstr>Office Theme</vt:lpstr>
      <vt:lpstr>   Convolutional Neural Networks </vt:lpstr>
      <vt:lpstr>Computer Vision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CNN Implementation</vt:lpstr>
      <vt:lpstr>PowerPoint Presentation</vt:lpstr>
      <vt:lpstr>PowerPoint Presentation</vt:lpstr>
      <vt:lpstr>Another CNN Implementation</vt:lpstr>
      <vt:lpstr>Deep convolutional models: case studies</vt:lpstr>
      <vt:lpstr>LeNet - 5</vt:lpstr>
      <vt:lpstr>LeNet - 5</vt:lpstr>
      <vt:lpstr>PowerPoint Presentation</vt:lpstr>
      <vt:lpstr>AlexNet</vt:lpstr>
      <vt:lpstr>AlexNet</vt:lpstr>
      <vt:lpstr>AlexNet</vt:lpstr>
      <vt:lpstr>PowerPoint Presentation</vt:lpstr>
      <vt:lpstr>ZFNet</vt:lpstr>
      <vt:lpstr>ZFNet</vt:lpstr>
      <vt:lpstr>ZFNet</vt:lpstr>
      <vt:lpstr>PowerPoint Presentation</vt:lpstr>
      <vt:lpstr>VGG-16</vt:lpstr>
      <vt:lpstr>VGG-16</vt:lpstr>
      <vt:lpstr>PowerPoint Presentation</vt:lpstr>
      <vt:lpstr>ResNet</vt:lpstr>
      <vt:lpstr>ResNet</vt:lpstr>
      <vt:lpstr>ResNet</vt:lpstr>
      <vt:lpstr>PowerPoint Presentation</vt:lpstr>
      <vt:lpstr>PowerPoint Presentation</vt:lpstr>
      <vt:lpstr>Data augmentation</vt:lpstr>
      <vt:lpstr>PowerPoint Presentation</vt:lpstr>
      <vt:lpstr>Object detection </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Course Work - II   On    Convolutional Neural Networks </dc:title>
  <dc:creator>Parth Goel</dc:creator>
  <cp:lastModifiedBy>resources</cp:lastModifiedBy>
  <cp:revision>47</cp:revision>
  <dcterms:created xsi:type="dcterms:W3CDTF">2019-05-27T06:00:17Z</dcterms:created>
  <dcterms:modified xsi:type="dcterms:W3CDTF">2020-02-17T08:09:33Z</dcterms:modified>
</cp:coreProperties>
</file>